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5" r:id="rId2"/>
    <p:sldId id="272" r:id="rId3"/>
    <p:sldId id="273" r:id="rId4"/>
    <p:sldId id="274" r:id="rId5"/>
    <p:sldId id="257" r:id="rId6"/>
    <p:sldId id="259" r:id="rId7"/>
    <p:sldId id="264" r:id="rId8"/>
    <p:sldId id="269" r:id="rId9"/>
    <p:sldId id="270"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765"/>
    <p:restoredTop sz="77586"/>
  </p:normalViewPr>
  <p:slideViewPr>
    <p:cSldViewPr snapToGrid="0" snapToObjects="1">
      <p:cViewPr varScale="1">
        <p:scale>
          <a:sx n="75" d="100"/>
          <a:sy n="75" d="100"/>
        </p:scale>
        <p:origin x="560"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A501F-3402-354E-A89B-2804AED4F807}" type="datetimeFigureOut">
              <a:rPr lang="en-US" smtClean="0"/>
              <a:t>7/29/20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D5CBF-D103-BA4B-9617-06D27339971B}" type="slidenum">
              <a:rPr lang="en-US" smtClean="0"/>
              <a:t>‹#›</a:t>
            </a:fld>
            <a:endParaRPr lang="en-US"/>
          </a:p>
        </p:txBody>
      </p:sp>
    </p:spTree>
    <p:extLst>
      <p:ext uri="{BB962C8B-B14F-4D97-AF65-F5344CB8AC3E}">
        <p14:creationId xmlns:p14="http://schemas.microsoft.com/office/powerpoint/2010/main" val="2267869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2">
              <a:defRPr/>
            </a:pPr>
            <a:r>
              <a:rPr lang="en-AU" dirty="0"/>
              <a:t>BACKGROUND: </a:t>
            </a:r>
            <a:r>
              <a:rPr lang="en-NZ" i="1" dirty="0"/>
              <a:t>Background - Is there sufficient background provided for someone not familiar with the field to understand what the talk is about? </a:t>
            </a:r>
          </a:p>
          <a:p>
            <a:pPr defTabSz="914332">
              <a:defRPr/>
            </a:pPr>
            <a:endParaRPr lang="en-NZ" i="1" dirty="0"/>
          </a:p>
          <a:p>
            <a:pPr defTabSz="914332">
              <a:defRPr/>
            </a:pPr>
            <a:r>
              <a:rPr lang="en-NZ" b="0" i="0" dirty="0"/>
              <a:t>Marine pollution is a global issue that has widespread effects on ecological, economic, and social systems.</a:t>
            </a:r>
          </a:p>
          <a:p>
            <a:pPr defTabSz="914332">
              <a:defRPr/>
            </a:pPr>
            <a:endParaRPr lang="en-NZ" i="1" dirty="0"/>
          </a:p>
          <a:p>
            <a:pPr defTabSz="914332">
              <a:defRPr/>
            </a:pPr>
            <a:r>
              <a:rPr lang="en-NZ" sz="1200" kern="1200" dirty="0">
                <a:solidFill>
                  <a:schemeClr val="tx1"/>
                </a:solidFill>
                <a:effectLst/>
                <a:latin typeface="+mn-lt"/>
                <a:ea typeface="+mn-ea"/>
                <a:cs typeface="+mn-cs"/>
              </a:rPr>
              <a:t>The first widely accepted definition of marine pollution came from the UN in 1982. The ‘introduction by man, directly or indirectly, of substances or energy into the marine environment, including estuaries, which results or is likely to result in such deleterious effects as harm to living resources and marine life, hazards to human health, hindrance to marine activities, including fishing and other legitimate uses of the sea, impairment of quality for use of sea water and reduction of amenities’ </a:t>
            </a:r>
            <a:r>
              <a:rPr lang="en-US" sz="1200" kern="1200" dirty="0">
                <a:solidFill>
                  <a:schemeClr val="tx1"/>
                </a:solidFill>
                <a:effectLst/>
                <a:latin typeface="+mn-lt"/>
                <a:ea typeface="+mn-ea"/>
                <a:cs typeface="+mn-cs"/>
              </a:rPr>
              <a:t>(United Nations 1982)</a:t>
            </a:r>
            <a:r>
              <a:rPr lang="en-NZ" sz="1200" kern="1200" dirty="0">
                <a:solidFill>
                  <a:schemeClr val="tx1"/>
                </a:solidFill>
                <a:effectLst/>
                <a:latin typeface="+mn-lt"/>
                <a:ea typeface="+mn-ea"/>
                <a:cs typeface="+mn-cs"/>
              </a:rPr>
              <a:t>.</a:t>
            </a:r>
            <a:r>
              <a:rPr lang="en-NZ" dirty="0">
                <a:effectLst/>
              </a:rPr>
              <a:t> </a:t>
            </a:r>
          </a:p>
          <a:p>
            <a:pPr defTabSz="914332">
              <a:defRPr/>
            </a:pPr>
            <a:endParaRPr lang="en-NZ" dirty="0">
              <a:effectLst/>
            </a:endParaRPr>
          </a:p>
          <a:p>
            <a:pPr marL="0" marR="0" lvl="0" indent="0" algn="l" defTabSz="914332"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The negative impact of marine pollution is widely accepted by scientists, policy makers, and the general public although knowledge gaps make it difficult to address the issues. Furthermore, the lack of standardisation in the research makes it difficult to understand the full impacts.</a:t>
            </a:r>
            <a:endParaRPr lang="en-NZ" b="0" i="0" dirty="0"/>
          </a:p>
          <a:p>
            <a:pPr defTabSz="914332">
              <a:defRPr/>
            </a:pPr>
            <a:endParaRPr lang="en-NZ" dirty="0">
              <a:effectLst/>
            </a:endParaRPr>
          </a:p>
          <a:p>
            <a:pPr defTabSz="914332">
              <a:defRPr/>
            </a:pPr>
            <a:endParaRPr lang="en-NZ" dirty="0">
              <a:effectLst/>
            </a:endParaRPr>
          </a:p>
          <a:p>
            <a:pPr defTabSz="914332">
              <a:defRPr/>
            </a:pPr>
            <a:endParaRPr lang="en-AU" dirty="0"/>
          </a:p>
        </p:txBody>
      </p:sp>
      <p:sp>
        <p:nvSpPr>
          <p:cNvPr id="4" name="Slide Number Placeholder 3"/>
          <p:cNvSpPr>
            <a:spLocks noGrp="1"/>
          </p:cNvSpPr>
          <p:nvPr>
            <p:ph type="sldNum" sz="quarter" idx="5"/>
          </p:nvPr>
        </p:nvSpPr>
        <p:spPr/>
        <p:txBody>
          <a:bodyPr/>
          <a:lstStyle/>
          <a:p>
            <a:fld id="{3F120C39-0C8F-4523-BDE0-553E6A0851E3}" type="slidenum">
              <a:rPr lang="en-AU" smtClean="0"/>
              <a:t>2</a:t>
            </a:fld>
            <a:endParaRPr lang="en-AU"/>
          </a:p>
        </p:txBody>
      </p:sp>
    </p:spTree>
    <p:extLst>
      <p:ext uri="{BB962C8B-B14F-4D97-AF65-F5344CB8AC3E}">
        <p14:creationId xmlns:p14="http://schemas.microsoft.com/office/powerpoint/2010/main" val="1143647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i="1" dirty="0"/>
              <a:t>AIM / QUESTIONS / HYPOTHESIS- Were the aims of the study or hypotheses to be tested explicitly stated? </a:t>
            </a:r>
          </a:p>
          <a:p>
            <a:endParaRPr lang="en-NZ"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This paper aims to map the clusters in geographies and topics in published marine pollution research in order to determine where there are still gaps.</a:t>
            </a:r>
            <a:r>
              <a:rPr lang="en-NZ" dirty="0">
                <a:effectLst/>
              </a:rPr>
              <a:t> </a:t>
            </a:r>
            <a:r>
              <a:rPr lang="en-NZ" sz="1200" kern="1200" dirty="0">
                <a:solidFill>
                  <a:schemeClr val="tx1"/>
                </a:solidFill>
                <a:effectLst/>
                <a:latin typeface="+mn-lt"/>
                <a:ea typeface="+mn-ea"/>
                <a:cs typeface="+mn-cs"/>
              </a:rPr>
              <a:t>I predict that, although all clusters of research have grown, the proportions have changed over time moving from a variety of industrial pollution types to debris and plastics more specifically. </a:t>
            </a:r>
            <a:r>
              <a:rPr lang="en-US" sz="1200" kern="1200" dirty="0">
                <a:solidFill>
                  <a:schemeClr val="tx1"/>
                </a:solidFill>
                <a:effectLst/>
                <a:latin typeface="+mn-lt"/>
                <a:ea typeface="+mn-ea"/>
                <a:cs typeface="+mn-cs"/>
              </a:rPr>
              <a:t>Marine pollution does not respect national boundaries, yet research clusters do, and may not represent the regions most impacted by marine pollution. Thus, I will record how our research of marine pollution and its impacts have changed over time, and who is driving this research.</a:t>
            </a:r>
            <a:endParaRPr lang="en-NZ" sz="1200" kern="1200" dirty="0">
              <a:solidFill>
                <a:schemeClr val="tx1"/>
              </a:solidFill>
              <a:effectLst/>
              <a:latin typeface="+mn-lt"/>
              <a:ea typeface="+mn-ea"/>
              <a:cs typeface="+mn-cs"/>
            </a:endParaRPr>
          </a:p>
          <a:p>
            <a:endParaRPr lang="en-US" i="1" dirty="0"/>
          </a:p>
          <a:p>
            <a:endParaRPr lang="en-AU" dirty="0"/>
          </a:p>
          <a:p>
            <a:endParaRPr lang="en-AU" dirty="0"/>
          </a:p>
        </p:txBody>
      </p:sp>
      <p:sp>
        <p:nvSpPr>
          <p:cNvPr id="4" name="Slide Number Placeholder 3"/>
          <p:cNvSpPr>
            <a:spLocks noGrp="1"/>
          </p:cNvSpPr>
          <p:nvPr>
            <p:ph type="sldNum" sz="quarter" idx="5"/>
          </p:nvPr>
        </p:nvSpPr>
        <p:spPr/>
        <p:txBody>
          <a:bodyPr/>
          <a:lstStyle/>
          <a:p>
            <a:fld id="{3F120C39-0C8F-4523-BDE0-553E6A0851E3}" type="slidenum">
              <a:rPr lang="en-AU" smtClean="0"/>
              <a:t>3</a:t>
            </a:fld>
            <a:endParaRPr lang="en-AU"/>
          </a:p>
        </p:txBody>
      </p:sp>
    </p:spTree>
    <p:extLst>
      <p:ext uri="{BB962C8B-B14F-4D97-AF65-F5344CB8AC3E}">
        <p14:creationId xmlns:p14="http://schemas.microsoft.com/office/powerpoint/2010/main" val="365191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i="1" dirty="0"/>
              <a:t>METHODS - Are the methods described in adequate detail for an oral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instructs Scopus to search for records tagged with the keyword ‘Marine Pollution’ and limited to the subject area of ‘Environmental Science’.  A filtering process was used to include only publications in English and to limit document types to articles, conference papers, and reviews. Excluded 2020 as it’s still in progress. This search resulted in a total of 9728 bibliometric records available for further analysis. I then used </a:t>
            </a:r>
            <a:r>
              <a:rPr lang="en-US" sz="1200" i="1" kern="1200" dirty="0" err="1">
                <a:solidFill>
                  <a:schemeClr val="tx1"/>
                </a:solidFill>
                <a:effectLst/>
                <a:latin typeface="+mn-lt"/>
                <a:ea typeface="+mn-ea"/>
                <a:cs typeface="+mn-cs"/>
              </a:rPr>
              <a:t>bibliometrix</a:t>
            </a:r>
            <a:r>
              <a:rPr lang="en-US" sz="1200" kern="1200" dirty="0">
                <a:solidFill>
                  <a:schemeClr val="tx1"/>
                </a:solidFill>
                <a:effectLst/>
                <a:latin typeface="+mn-lt"/>
                <a:ea typeface="+mn-ea"/>
                <a:cs typeface="+mn-cs"/>
              </a:rPr>
              <a:t> package in R to transform a Scopus </a:t>
            </a:r>
            <a:r>
              <a:rPr lang="en-US" sz="1200" kern="1200" dirty="0" err="1">
                <a:solidFill>
                  <a:schemeClr val="tx1"/>
                </a:solidFill>
                <a:effectLst/>
                <a:latin typeface="+mn-lt"/>
                <a:ea typeface="+mn-ea"/>
                <a:cs typeface="+mn-cs"/>
              </a:rPr>
              <a:t>BibTeX</a:t>
            </a:r>
            <a:r>
              <a:rPr lang="en-US" sz="1200" kern="1200" dirty="0">
                <a:solidFill>
                  <a:schemeClr val="tx1"/>
                </a:solidFill>
                <a:effectLst/>
                <a:latin typeface="+mn-lt"/>
                <a:ea typeface="+mn-ea"/>
                <a:cs typeface="+mn-cs"/>
              </a:rPr>
              <a:t> file into a </a:t>
            </a: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used for analysis.  I will describe the methods for each graphic alongside the results.</a:t>
            </a:r>
            <a:endParaRPr lang="en-NZ"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endParaRPr lang="en-US" dirty="0"/>
          </a:p>
        </p:txBody>
      </p:sp>
      <p:sp>
        <p:nvSpPr>
          <p:cNvPr id="4" name="Slide Number Placeholder 3"/>
          <p:cNvSpPr>
            <a:spLocks noGrp="1"/>
          </p:cNvSpPr>
          <p:nvPr>
            <p:ph type="sldNum" sz="quarter" idx="5"/>
          </p:nvPr>
        </p:nvSpPr>
        <p:spPr/>
        <p:txBody>
          <a:bodyPr/>
          <a:lstStyle/>
          <a:p>
            <a:fld id="{D54D5CBF-D103-BA4B-9617-06D27339971B}" type="slidenum">
              <a:rPr lang="en-US" smtClean="0"/>
              <a:t>4</a:t>
            </a:fld>
            <a:endParaRPr lang="en-US"/>
          </a:p>
        </p:txBody>
      </p:sp>
    </p:spTree>
    <p:extLst>
      <p:ext uri="{BB962C8B-B14F-4D97-AF65-F5344CB8AC3E}">
        <p14:creationId xmlns:p14="http://schemas.microsoft.com/office/powerpoint/2010/main" val="106018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kern="1200" dirty="0">
                <a:solidFill>
                  <a:schemeClr val="tx1"/>
                </a:solidFill>
                <a:effectLst/>
                <a:latin typeface="+mn-lt"/>
                <a:ea typeface="+mn-ea"/>
                <a:cs typeface="+mn-cs"/>
              </a:rPr>
              <a:t>RESULTS – Were</a:t>
            </a:r>
            <a:r>
              <a:rPr lang="en-NZ" sz="1200" b="1" kern="1200" dirty="0">
                <a:solidFill>
                  <a:schemeClr val="tx1"/>
                </a:solidFill>
                <a:effectLst/>
                <a:latin typeface="+mn-lt"/>
                <a:ea typeface="+mn-ea"/>
                <a:cs typeface="+mn-cs"/>
              </a:rPr>
              <a:t> </a:t>
            </a:r>
            <a:r>
              <a:rPr lang="en-NZ" sz="1200" kern="1200" dirty="0">
                <a:solidFill>
                  <a:schemeClr val="tx1"/>
                </a:solidFill>
                <a:effectLst/>
                <a:latin typeface="+mn-lt"/>
                <a:ea typeface="+mn-ea"/>
                <a:cs typeface="+mn-cs"/>
              </a:rPr>
              <a:t>the results presented clearly and in a logical sequence? </a:t>
            </a:r>
          </a:p>
          <a:p>
            <a:pPr marL="171450" indent="-171450">
              <a:buFontTx/>
              <a:buChar char="-"/>
            </a:pPr>
            <a:endParaRPr lang="en-NZ" dirty="0">
              <a:effectLst/>
            </a:endParaRPr>
          </a:p>
          <a:p>
            <a:r>
              <a:rPr lang="en-US" dirty="0"/>
              <a:t>Of these influential papers, all are about plastics.  Four are reviews.</a:t>
            </a:r>
          </a:p>
        </p:txBody>
      </p:sp>
      <p:sp>
        <p:nvSpPr>
          <p:cNvPr id="4" name="Slide Number Placeholder 3"/>
          <p:cNvSpPr>
            <a:spLocks noGrp="1"/>
          </p:cNvSpPr>
          <p:nvPr>
            <p:ph type="sldNum" sz="quarter" idx="5"/>
          </p:nvPr>
        </p:nvSpPr>
        <p:spPr/>
        <p:txBody>
          <a:bodyPr/>
          <a:lstStyle/>
          <a:p>
            <a:fld id="{D54D5CBF-D103-BA4B-9617-06D27339971B}" type="slidenum">
              <a:rPr lang="en-US" smtClean="0"/>
              <a:t>5</a:t>
            </a:fld>
            <a:endParaRPr lang="en-US"/>
          </a:p>
        </p:txBody>
      </p:sp>
    </p:spTree>
    <p:extLst>
      <p:ext uri="{BB962C8B-B14F-4D97-AF65-F5344CB8AC3E}">
        <p14:creationId xmlns:p14="http://schemas.microsoft.com/office/powerpoint/2010/main" val="172812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1" kern="1200" dirty="0">
                <a:solidFill>
                  <a:schemeClr val="tx1"/>
                </a:solidFill>
                <a:effectLst/>
                <a:latin typeface="+mn-lt"/>
                <a:ea typeface="+mn-ea"/>
                <a:cs typeface="+mn-cs"/>
              </a:rPr>
              <a:t>RESULTS – Were</a:t>
            </a:r>
            <a:r>
              <a:rPr lang="en-NZ" sz="1200" b="1" i="1" kern="1200" dirty="0">
                <a:solidFill>
                  <a:schemeClr val="tx1"/>
                </a:solidFill>
                <a:effectLst/>
                <a:latin typeface="+mn-lt"/>
                <a:ea typeface="+mn-ea"/>
                <a:cs typeface="+mn-cs"/>
              </a:rPr>
              <a:t> </a:t>
            </a:r>
            <a:r>
              <a:rPr lang="en-NZ" sz="1200" i="1" kern="1200" dirty="0">
                <a:solidFill>
                  <a:schemeClr val="tx1"/>
                </a:solidFill>
                <a:effectLst/>
                <a:latin typeface="+mn-lt"/>
                <a:ea typeface="+mn-ea"/>
                <a:cs typeface="+mn-cs"/>
              </a:rPr>
              <a:t>the results presented clearly and in a logical sequence? </a:t>
            </a:r>
          </a:p>
          <a:p>
            <a:endParaRPr lang="en-US" dirty="0"/>
          </a:p>
          <a:p>
            <a:r>
              <a:rPr lang="en-US" dirty="0"/>
              <a:t>Surprises – besides US and China, most countries sitting around 5% or less, with 102 countries represented.  Research is spread across the globe. There are 102 countries whose research institutions have published about marine pollution so the research is quite widespread, of those, more than 50% are made up of the top 7 so it is quite clustered.</a:t>
            </a:r>
          </a:p>
        </p:txBody>
      </p:sp>
      <p:sp>
        <p:nvSpPr>
          <p:cNvPr id="4" name="Slide Number Placeholder 3"/>
          <p:cNvSpPr>
            <a:spLocks noGrp="1"/>
          </p:cNvSpPr>
          <p:nvPr>
            <p:ph type="sldNum" sz="quarter" idx="5"/>
          </p:nvPr>
        </p:nvSpPr>
        <p:spPr/>
        <p:txBody>
          <a:bodyPr/>
          <a:lstStyle/>
          <a:p>
            <a:fld id="{D54D5CBF-D103-BA4B-9617-06D27339971B}" type="slidenum">
              <a:rPr lang="en-US" smtClean="0"/>
              <a:t>6</a:t>
            </a:fld>
            <a:endParaRPr lang="en-US"/>
          </a:p>
        </p:txBody>
      </p:sp>
    </p:spTree>
    <p:extLst>
      <p:ext uri="{BB962C8B-B14F-4D97-AF65-F5344CB8AC3E}">
        <p14:creationId xmlns:p14="http://schemas.microsoft.com/office/powerpoint/2010/main" val="36943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1" kern="1200" dirty="0">
                <a:solidFill>
                  <a:schemeClr val="tx1"/>
                </a:solidFill>
                <a:effectLst/>
                <a:latin typeface="+mn-lt"/>
                <a:ea typeface="+mn-ea"/>
                <a:cs typeface="+mn-cs"/>
              </a:rPr>
              <a:t>RESULTS – Were</a:t>
            </a:r>
            <a:r>
              <a:rPr lang="en-NZ" sz="1200" b="1" i="1" kern="1200" dirty="0">
                <a:solidFill>
                  <a:schemeClr val="tx1"/>
                </a:solidFill>
                <a:effectLst/>
                <a:latin typeface="+mn-lt"/>
                <a:ea typeface="+mn-ea"/>
                <a:cs typeface="+mn-cs"/>
              </a:rPr>
              <a:t> </a:t>
            </a:r>
            <a:r>
              <a:rPr lang="en-NZ" sz="1200" i="1" kern="1200" dirty="0">
                <a:solidFill>
                  <a:schemeClr val="tx1"/>
                </a:solidFill>
                <a:effectLst/>
                <a:latin typeface="+mn-lt"/>
                <a:ea typeface="+mn-ea"/>
                <a:cs typeface="+mn-cs"/>
              </a:rPr>
              <a:t>the results presented clearly and in a logical sequence? </a:t>
            </a:r>
          </a:p>
          <a:p>
            <a:endParaRPr lang="en-US" dirty="0"/>
          </a:p>
          <a:p>
            <a:r>
              <a:rPr lang="en-US" dirty="0"/>
              <a:t>This is using </a:t>
            </a:r>
            <a:r>
              <a:rPr lang="en-US" dirty="0" err="1"/>
              <a:t>Fruchterman-Reingold</a:t>
            </a:r>
            <a:r>
              <a:rPr lang="en-US" dirty="0"/>
              <a:t> layout.  China is tightly clustered intra-nationally, as is Portugal with fewer institutions.  Northern Europe is very collaborative internationally, Canadian universities have more ties with Scandinavia than they do with </a:t>
            </a:r>
            <a:r>
              <a:rPr lang="en-US" dirty="0" err="1"/>
              <a:t>neighbouring</a:t>
            </a:r>
            <a:r>
              <a:rPr lang="en-US" dirty="0"/>
              <a:t> USA.  UK is loosely tied with continental Europe, but still in its own group.  Interesting that Brazil is grouped with USA, but very loosely.  Japan works more with Hong Kong, Korea, and India. Interesting to note that Canadian Universities are working with Arctic specific institutions in Northern Europe.  Hong Kong, Ehime University in Japan, as well as India and Korea.  Australia </a:t>
            </a:r>
            <a:r>
              <a:rPr lang="en-US" dirty="0" err="1"/>
              <a:t>Universites</a:t>
            </a:r>
            <a:r>
              <a:rPr lang="en-US" dirty="0"/>
              <a:t> are grouped in the USA group, the UK group, and the Canadian group - are they not working with each other?</a:t>
            </a:r>
          </a:p>
        </p:txBody>
      </p:sp>
      <p:sp>
        <p:nvSpPr>
          <p:cNvPr id="4" name="Slide Number Placeholder 3"/>
          <p:cNvSpPr>
            <a:spLocks noGrp="1"/>
          </p:cNvSpPr>
          <p:nvPr>
            <p:ph type="sldNum" sz="quarter" idx="5"/>
          </p:nvPr>
        </p:nvSpPr>
        <p:spPr/>
        <p:txBody>
          <a:bodyPr/>
          <a:lstStyle/>
          <a:p>
            <a:fld id="{D54D5CBF-D103-BA4B-9617-06D27339971B}" type="slidenum">
              <a:rPr lang="en-US" smtClean="0"/>
              <a:t>7</a:t>
            </a:fld>
            <a:endParaRPr lang="en-US"/>
          </a:p>
        </p:txBody>
      </p:sp>
    </p:spTree>
    <p:extLst>
      <p:ext uri="{BB962C8B-B14F-4D97-AF65-F5344CB8AC3E}">
        <p14:creationId xmlns:p14="http://schemas.microsoft.com/office/powerpoint/2010/main" val="463138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a:t>
            </a:r>
            <a:r>
              <a:rPr lang="en-NZ" sz="1200" i="1" kern="1200" dirty="0">
                <a:solidFill>
                  <a:schemeClr val="tx1"/>
                </a:solidFill>
                <a:effectLst/>
                <a:latin typeface="+mn-lt"/>
                <a:ea typeface="+mn-ea"/>
                <a:cs typeface="+mn-cs"/>
              </a:rPr>
              <a:t>Were</a:t>
            </a:r>
            <a:r>
              <a:rPr lang="en-NZ" sz="1200" b="1" i="1" kern="1200" dirty="0">
                <a:solidFill>
                  <a:schemeClr val="tx1"/>
                </a:solidFill>
                <a:effectLst/>
                <a:latin typeface="+mn-lt"/>
                <a:ea typeface="+mn-ea"/>
                <a:cs typeface="+mn-cs"/>
              </a:rPr>
              <a:t> </a:t>
            </a:r>
            <a:r>
              <a:rPr lang="en-NZ" sz="1200" i="1" kern="1200" dirty="0">
                <a:solidFill>
                  <a:schemeClr val="tx1"/>
                </a:solidFill>
                <a:effectLst/>
                <a:latin typeface="+mn-lt"/>
                <a:ea typeface="+mn-ea"/>
                <a:cs typeface="+mn-cs"/>
              </a:rPr>
              <a:t>the results presented clearly and in a logical sequence? </a:t>
            </a:r>
            <a:endParaRPr lang="en-NZ" sz="1200" kern="1200" dirty="0">
              <a:solidFill>
                <a:schemeClr val="tx1"/>
              </a:solidFill>
              <a:effectLst/>
              <a:latin typeface="+mn-lt"/>
              <a:ea typeface="+mn-ea"/>
              <a:cs typeface="+mn-cs"/>
            </a:endParaRPr>
          </a:p>
          <a:p>
            <a:endParaRPr lang="en-US" dirty="0"/>
          </a:p>
          <a:p>
            <a:r>
              <a:rPr lang="en-US" dirty="0" err="1"/>
              <a:t>Wordclouds</a:t>
            </a:r>
            <a:r>
              <a:rPr lang="en-US" dirty="0"/>
              <a:t> are great for visualization, and here we can get some clues about where we might follow up in a more rigorous analysis.  Early research you can see heavy metals, based on risk, </a:t>
            </a:r>
            <a:r>
              <a:rPr lang="en-US" dirty="0" err="1"/>
              <a:t>bioaccumularion</a:t>
            </a:r>
            <a:r>
              <a:rPr lang="en-US" dirty="0"/>
              <a:t> and eutrophication, so we might look into agricultural and industrial pollution.  There isn’t much focus on plastics, bar mention of PCBs and chlorinated compounds.  Recent research still shows metals, pesticides, oil spills and eutrophication, but now we see many more plastics related words and focus on debris and litter.  It’s hard to see with the size, but we’ve also got mention of climate change and PAH from emissions.  Also interesting to see pharmaceuticals there.</a:t>
            </a:r>
          </a:p>
        </p:txBody>
      </p:sp>
      <p:sp>
        <p:nvSpPr>
          <p:cNvPr id="4" name="Slide Number Placeholder 3"/>
          <p:cNvSpPr>
            <a:spLocks noGrp="1"/>
          </p:cNvSpPr>
          <p:nvPr>
            <p:ph type="sldNum" sz="quarter" idx="5"/>
          </p:nvPr>
        </p:nvSpPr>
        <p:spPr/>
        <p:txBody>
          <a:bodyPr/>
          <a:lstStyle/>
          <a:p>
            <a:fld id="{D54D5CBF-D103-BA4B-9617-06D27339971B}" type="slidenum">
              <a:rPr lang="en-US" smtClean="0"/>
              <a:t>8</a:t>
            </a:fld>
            <a:endParaRPr lang="en-US"/>
          </a:p>
        </p:txBody>
      </p:sp>
    </p:spTree>
    <p:extLst>
      <p:ext uri="{BB962C8B-B14F-4D97-AF65-F5344CB8AC3E}">
        <p14:creationId xmlns:p14="http://schemas.microsoft.com/office/powerpoint/2010/main" val="234607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i="1" kern="1200" dirty="0">
                <a:solidFill>
                  <a:schemeClr val="tx1"/>
                </a:solidFill>
                <a:effectLst/>
                <a:latin typeface="+mn-lt"/>
                <a:ea typeface="+mn-ea"/>
                <a:cs typeface="+mn-cs"/>
              </a:rPr>
              <a:t>DISCUSSION Were the key findings and conclusions of the study clearly stated and supported by data? </a:t>
            </a:r>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It’s clear that marine pollution research is growing and topic areas are changing, however further analysis is needed to answer the initial research questions</a:t>
            </a:r>
          </a:p>
          <a:p>
            <a:endParaRPr lang="en-NZ" sz="1200" kern="1200" dirty="0">
              <a:solidFill>
                <a:schemeClr val="tx1"/>
              </a:solidFill>
              <a:effectLst/>
              <a:latin typeface="+mn-lt"/>
              <a:ea typeface="+mn-ea"/>
              <a:cs typeface="+mn-cs"/>
            </a:endParaRPr>
          </a:p>
          <a:p>
            <a:r>
              <a:rPr lang="en-NZ" sz="1200" kern="1200" dirty="0" err="1">
                <a:solidFill>
                  <a:schemeClr val="tx1"/>
                </a:solidFill>
                <a:effectLst/>
                <a:latin typeface="+mn-lt"/>
                <a:ea typeface="+mn-ea"/>
                <a:cs typeface="+mn-cs"/>
              </a:rPr>
              <a:t>Wordclouds</a:t>
            </a:r>
            <a:r>
              <a:rPr lang="en-NZ" sz="1200" kern="1200" dirty="0">
                <a:solidFill>
                  <a:schemeClr val="tx1"/>
                </a:solidFill>
                <a:effectLst/>
                <a:latin typeface="+mn-lt"/>
                <a:ea typeface="+mn-ea"/>
                <a:cs typeface="+mn-cs"/>
              </a:rPr>
              <a:t> are effective for visualising data, but in order to understand the evolution of the research we need to quantify the changes in keywords over time.  Further study could analyse keywords by research cluster to determine the gaps in research.</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We have record of where the research institution is based, but this is not necessarily indicative of where the research is taking place. </a:t>
            </a:r>
          </a:p>
          <a:p>
            <a:endParaRPr lang="en-NZ" sz="1200" kern="1200" dirty="0">
              <a:solidFill>
                <a:schemeClr val="tx1"/>
              </a:solidFill>
              <a:effectLst/>
              <a:latin typeface="+mn-lt"/>
              <a:ea typeface="+mn-ea"/>
              <a:cs typeface="+mn-cs"/>
            </a:endParaRPr>
          </a:p>
          <a:p>
            <a:r>
              <a:rPr lang="en-NZ" sz="1200" kern="1200" dirty="0">
                <a:solidFill>
                  <a:schemeClr val="tx1"/>
                </a:solidFill>
                <a:effectLst/>
                <a:latin typeface="+mn-lt"/>
                <a:ea typeface="+mn-ea"/>
                <a:cs typeface="+mn-cs"/>
              </a:rPr>
              <a:t>Not within the scope of this project, but I would love to look more in depth at the relationship between research and policy. Take one topic area (heavy metals, POP, debris/litter, pharmaceuticals) to determine patterns in research compared to global policy changes, perhaps by looking at influential authors and their affiliations.</a:t>
            </a:r>
          </a:p>
          <a:p>
            <a:endParaRPr lang="en-US" dirty="0"/>
          </a:p>
        </p:txBody>
      </p:sp>
      <p:sp>
        <p:nvSpPr>
          <p:cNvPr id="4" name="Slide Number Placeholder 3"/>
          <p:cNvSpPr>
            <a:spLocks noGrp="1"/>
          </p:cNvSpPr>
          <p:nvPr>
            <p:ph type="sldNum" sz="quarter" idx="5"/>
          </p:nvPr>
        </p:nvSpPr>
        <p:spPr/>
        <p:txBody>
          <a:bodyPr/>
          <a:lstStyle/>
          <a:p>
            <a:fld id="{D54D5CBF-D103-BA4B-9617-06D27339971B}" type="slidenum">
              <a:rPr lang="en-US" smtClean="0"/>
              <a:t>9</a:t>
            </a:fld>
            <a:endParaRPr lang="en-US"/>
          </a:p>
        </p:txBody>
      </p:sp>
    </p:spTree>
    <p:extLst>
      <p:ext uri="{BB962C8B-B14F-4D97-AF65-F5344CB8AC3E}">
        <p14:creationId xmlns:p14="http://schemas.microsoft.com/office/powerpoint/2010/main" val="191622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kern="1200" dirty="0">
                <a:solidFill>
                  <a:schemeClr val="tx1"/>
                </a:solidFill>
                <a:effectLst/>
                <a:latin typeface="+mn-lt"/>
                <a:ea typeface="+mn-ea"/>
                <a:cs typeface="+mn-cs"/>
              </a:rPr>
              <a:t>Thanks to Shinichi and </a:t>
            </a:r>
            <a:r>
              <a:rPr lang="en-NZ" sz="1200" kern="1200" dirty="0" err="1">
                <a:solidFill>
                  <a:schemeClr val="tx1"/>
                </a:solidFill>
                <a:effectLst/>
                <a:latin typeface="+mn-lt"/>
                <a:ea typeface="+mn-ea"/>
                <a:cs typeface="+mn-cs"/>
              </a:rPr>
              <a:t>Losia</a:t>
            </a:r>
            <a:r>
              <a:rPr lang="en-NZ" sz="1200" kern="1200" dirty="0">
                <a:solidFill>
                  <a:schemeClr val="tx1"/>
                </a:solidFill>
                <a:effectLst/>
                <a:latin typeface="+mn-lt"/>
                <a:ea typeface="+mn-ea"/>
                <a:cs typeface="+mn-cs"/>
              </a:rPr>
              <a:t> for their patience and their support with both research and coding, and thanks to Leigh Marine Lab for providing a productive study space.</a:t>
            </a:r>
          </a:p>
          <a:p>
            <a:endParaRPr lang="en-US" dirty="0"/>
          </a:p>
        </p:txBody>
      </p:sp>
      <p:sp>
        <p:nvSpPr>
          <p:cNvPr id="4" name="Slide Number Placeholder 3"/>
          <p:cNvSpPr>
            <a:spLocks noGrp="1"/>
          </p:cNvSpPr>
          <p:nvPr>
            <p:ph type="sldNum" sz="quarter" idx="5"/>
          </p:nvPr>
        </p:nvSpPr>
        <p:spPr/>
        <p:txBody>
          <a:bodyPr/>
          <a:lstStyle/>
          <a:p>
            <a:fld id="{D54D5CBF-D103-BA4B-9617-06D27339971B}" type="slidenum">
              <a:rPr lang="en-US" smtClean="0"/>
              <a:t>10</a:t>
            </a:fld>
            <a:endParaRPr lang="en-US"/>
          </a:p>
        </p:txBody>
      </p:sp>
    </p:spTree>
    <p:extLst>
      <p:ext uri="{BB962C8B-B14F-4D97-AF65-F5344CB8AC3E}">
        <p14:creationId xmlns:p14="http://schemas.microsoft.com/office/powerpoint/2010/main" val="2494812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C8E7-739D-F44E-BB1C-0104AF47FC8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FC8262F-C634-234B-A110-A8A9678A43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A8BC3A9-A722-354A-BDCE-D0D4CDA88676}"/>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5" name="Footer Placeholder 4">
            <a:extLst>
              <a:ext uri="{FF2B5EF4-FFF2-40B4-BE49-F238E27FC236}">
                <a16:creationId xmlns:a16="http://schemas.microsoft.com/office/drawing/2014/main" id="{381767C8-AEE7-CF42-99AB-B95299380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0AC56-46E3-3B46-A340-F677A7D0BBEA}"/>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2832444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2BF2-5099-304E-B895-6307D53566C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472CCB3-C7A5-2943-B60B-7B87997B63B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D0857F-D6FB-CF4C-9776-BD0A3BFDFDF0}"/>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5" name="Footer Placeholder 4">
            <a:extLst>
              <a:ext uri="{FF2B5EF4-FFF2-40B4-BE49-F238E27FC236}">
                <a16:creationId xmlns:a16="http://schemas.microsoft.com/office/drawing/2014/main" id="{81B78EAE-190D-C449-BCFB-A4B5EBCB0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8E6F3-15E5-B543-86BB-E32028747721}"/>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5862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33655-EE9A-9642-9390-F8AAC33BBAD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011B0DA-8A2B-0F4A-AA6F-355219BB1A8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C8F580-09A5-D848-AB06-97952BE83A4D}"/>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5" name="Footer Placeholder 4">
            <a:extLst>
              <a:ext uri="{FF2B5EF4-FFF2-40B4-BE49-F238E27FC236}">
                <a16:creationId xmlns:a16="http://schemas.microsoft.com/office/drawing/2014/main" id="{C5E1B512-E169-254E-B6F9-C9F4576E7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A3BE3-B426-6746-B5EA-9643C338D1F4}"/>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36854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6417E-5D16-354A-B509-D6D04CB7315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01F556B-1271-C44A-B18B-D3AC9486CF2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00A3BA-8808-2A41-9FA6-4638FA3EEC6D}"/>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5" name="Footer Placeholder 4">
            <a:extLst>
              <a:ext uri="{FF2B5EF4-FFF2-40B4-BE49-F238E27FC236}">
                <a16:creationId xmlns:a16="http://schemas.microsoft.com/office/drawing/2014/main" id="{00FC628B-8B95-494B-B680-10ADE51B6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A342B-6FC8-1349-B9D6-91AA41938628}"/>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79311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73F5-7643-1C4B-A7D2-9154A72145E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A12B207-6CD8-B04A-AC50-CDD8E4799F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4EE370A-D034-F94C-AA9E-930B5183DA09}"/>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5" name="Footer Placeholder 4">
            <a:extLst>
              <a:ext uri="{FF2B5EF4-FFF2-40B4-BE49-F238E27FC236}">
                <a16:creationId xmlns:a16="http://schemas.microsoft.com/office/drawing/2014/main" id="{ED4488F7-C0F4-1442-BDCB-D32F21056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C7617-CE1B-F243-A74E-3D18DF63626A}"/>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2746612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8D6C-A9D7-BA4D-A991-4BE2B3F757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5DC452B-C0A2-7C4E-A136-F161FB08260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A206D6E-2188-A84C-AD58-9C165B8F148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F5CF935-4CCF-6147-915D-B3138D69078C}"/>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6" name="Footer Placeholder 5">
            <a:extLst>
              <a:ext uri="{FF2B5EF4-FFF2-40B4-BE49-F238E27FC236}">
                <a16:creationId xmlns:a16="http://schemas.microsoft.com/office/drawing/2014/main" id="{F83A4706-9D34-E048-ABAA-1DE333503F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411DB9-0100-0149-BC51-1D221201A20C}"/>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3973154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036F-50D9-A443-8B21-8C6E565EE2A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9C6C0F-B93E-2E4F-93A4-9225A8D472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BAE0A61-E8CD-BD45-8617-85027676FC2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658B381-927F-2B40-B7DC-DB09B8F62A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FEE4AE-9133-9744-AFB8-3A3609A6E7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B2D0435-7ABB-1C40-8F4C-D10A8F96CE15}"/>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8" name="Footer Placeholder 7">
            <a:extLst>
              <a:ext uri="{FF2B5EF4-FFF2-40B4-BE49-F238E27FC236}">
                <a16:creationId xmlns:a16="http://schemas.microsoft.com/office/drawing/2014/main" id="{571C1606-855F-AB4C-B327-8608F9B9F5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3710F6-4BCE-9D40-B199-97EFCCE15357}"/>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743962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160C0-8E68-664F-A9C8-6C2A26B377F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8CEF13D-32B5-7A49-95A6-53855CAFA523}"/>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4" name="Footer Placeholder 3">
            <a:extLst>
              <a:ext uri="{FF2B5EF4-FFF2-40B4-BE49-F238E27FC236}">
                <a16:creationId xmlns:a16="http://schemas.microsoft.com/office/drawing/2014/main" id="{CFEEBB49-4A7D-E945-900C-DD495BC14D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CA7EB3-DCE2-634B-8349-86E88478D174}"/>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595503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5783F9-CDB7-6448-9C83-CDC52727DA00}"/>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3" name="Footer Placeholder 2">
            <a:extLst>
              <a:ext uri="{FF2B5EF4-FFF2-40B4-BE49-F238E27FC236}">
                <a16:creationId xmlns:a16="http://schemas.microsoft.com/office/drawing/2014/main" id="{A4939C38-53C6-3746-AE7F-6B54A627F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5F34C1-DAEF-464E-8573-0B7C43A776B7}"/>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1752094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171F-357A-7A48-A0E3-FDF58916D2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B659B57-9B84-7848-A7CF-61EC110080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3C5AB98-09CE-DC48-A5CA-AB4E78006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22F0B9-112D-0845-A106-C86D0C500CB0}"/>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6" name="Footer Placeholder 5">
            <a:extLst>
              <a:ext uri="{FF2B5EF4-FFF2-40B4-BE49-F238E27FC236}">
                <a16:creationId xmlns:a16="http://schemas.microsoft.com/office/drawing/2014/main" id="{DA15B6FF-81E4-0C42-82B7-C9FBED68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287167-CFFE-F741-B1A3-6B51ECED2C2D}"/>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3448741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8267-D2AC-1F4A-8CC0-A6141A67AE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48120E-ED6E-0E49-A465-2A40F3971C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76F48-2D09-C44F-B1D5-69CD333FD4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5099163-925D-AB4F-85FC-0D84D89F0D1F}"/>
              </a:ext>
            </a:extLst>
          </p:cNvPr>
          <p:cNvSpPr>
            <a:spLocks noGrp="1"/>
          </p:cNvSpPr>
          <p:nvPr>
            <p:ph type="dt" sz="half" idx="10"/>
          </p:nvPr>
        </p:nvSpPr>
        <p:spPr/>
        <p:txBody>
          <a:bodyPr/>
          <a:lstStyle/>
          <a:p>
            <a:fld id="{31F51FE1-4627-3841-8FF1-729BF2DA6BBF}" type="datetimeFigureOut">
              <a:rPr lang="en-US" smtClean="0"/>
              <a:t>7/29/20</a:t>
            </a:fld>
            <a:endParaRPr lang="en-US"/>
          </a:p>
        </p:txBody>
      </p:sp>
      <p:sp>
        <p:nvSpPr>
          <p:cNvPr id="6" name="Footer Placeholder 5">
            <a:extLst>
              <a:ext uri="{FF2B5EF4-FFF2-40B4-BE49-F238E27FC236}">
                <a16:creationId xmlns:a16="http://schemas.microsoft.com/office/drawing/2014/main" id="{7DB2C42F-1743-C04B-8350-9F74675B07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93CEE3-3843-CA4F-94CD-43FD562B8199}"/>
              </a:ext>
            </a:extLst>
          </p:cNvPr>
          <p:cNvSpPr>
            <a:spLocks noGrp="1"/>
          </p:cNvSpPr>
          <p:nvPr>
            <p:ph type="sldNum" sz="quarter" idx="12"/>
          </p:nvPr>
        </p:nvSpPr>
        <p:spPr/>
        <p:txBody>
          <a:bodyPr/>
          <a:lstStyle/>
          <a:p>
            <a:fld id="{09247554-F496-1C46-8C13-CEE22C9587CC}" type="slidenum">
              <a:rPr lang="en-US" smtClean="0"/>
              <a:t>‹#›</a:t>
            </a:fld>
            <a:endParaRPr lang="en-US"/>
          </a:p>
        </p:txBody>
      </p:sp>
    </p:spTree>
    <p:extLst>
      <p:ext uri="{BB962C8B-B14F-4D97-AF65-F5344CB8AC3E}">
        <p14:creationId xmlns:p14="http://schemas.microsoft.com/office/powerpoint/2010/main" val="1871135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2EE4BE-1099-AD45-8011-60F93A989D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62241ED-6F21-854E-9D17-19A170F7D6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32A905B-97D0-3048-85DF-97798AF17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51FE1-4627-3841-8FF1-729BF2DA6BBF}" type="datetimeFigureOut">
              <a:rPr lang="en-US" smtClean="0"/>
              <a:t>7/29/20</a:t>
            </a:fld>
            <a:endParaRPr lang="en-US"/>
          </a:p>
        </p:txBody>
      </p:sp>
      <p:sp>
        <p:nvSpPr>
          <p:cNvPr id="5" name="Footer Placeholder 4">
            <a:extLst>
              <a:ext uri="{FF2B5EF4-FFF2-40B4-BE49-F238E27FC236}">
                <a16:creationId xmlns:a16="http://schemas.microsoft.com/office/drawing/2014/main" id="{245C53C5-20ED-D240-9CF8-780079037A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E059DE-C350-554C-B9E9-845865BD1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247554-F496-1C46-8C13-CEE22C9587CC}" type="slidenum">
              <a:rPr lang="en-US" smtClean="0"/>
              <a:t>‹#›</a:t>
            </a:fld>
            <a:endParaRPr lang="en-US"/>
          </a:p>
        </p:txBody>
      </p:sp>
    </p:spTree>
    <p:extLst>
      <p:ext uri="{BB962C8B-B14F-4D97-AF65-F5344CB8AC3E}">
        <p14:creationId xmlns:p14="http://schemas.microsoft.com/office/powerpoint/2010/main" val="196073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picture containing device, ride&#10;&#10;Description automatically generated">
            <a:extLst>
              <a:ext uri="{FF2B5EF4-FFF2-40B4-BE49-F238E27FC236}">
                <a16:creationId xmlns:a16="http://schemas.microsoft.com/office/drawing/2014/main" id="{F4985CC2-2425-5845-9574-9B7370264AA1}"/>
              </a:ext>
            </a:extLst>
          </p:cNvPr>
          <p:cNvPicPr>
            <a:picLocks noChangeAspect="1"/>
          </p:cNvPicPr>
          <p:nvPr/>
        </p:nvPicPr>
        <p:blipFill rotWithShape="1">
          <a:blip r:embed="rId2"/>
          <a:srcRect l="11623" r="15044" b="1"/>
          <a:stretch/>
        </p:blipFill>
        <p:spPr>
          <a:xfrm>
            <a:off x="20" y="10"/>
            <a:ext cx="6095980" cy="6857990"/>
          </a:xfrm>
          <a:prstGeom prst="rect">
            <a:avLst/>
          </a:prstGeom>
        </p:spPr>
      </p:pic>
      <p:pic>
        <p:nvPicPr>
          <p:cNvPr id="6" name="Content Placeholder 5" descr="A body of water&#10;&#10;Description automatically generated">
            <a:extLst>
              <a:ext uri="{FF2B5EF4-FFF2-40B4-BE49-F238E27FC236}">
                <a16:creationId xmlns:a16="http://schemas.microsoft.com/office/drawing/2014/main" id="{433B09C6-01C9-4842-89C1-8CD6B3C5AB12}"/>
              </a:ext>
            </a:extLst>
          </p:cNvPr>
          <p:cNvPicPr>
            <a:picLocks noGrp="1" noChangeAspect="1"/>
          </p:cNvPicPr>
          <p:nvPr>
            <p:ph idx="1"/>
          </p:nvPr>
        </p:nvPicPr>
        <p:blipFill rotWithShape="1">
          <a:blip r:embed="rId3"/>
          <a:srcRect l="7869" r="25465"/>
          <a:stretch/>
        </p:blipFill>
        <p:spPr>
          <a:xfrm>
            <a:off x="6096000" y="10"/>
            <a:ext cx="6096000" cy="6857990"/>
          </a:xfrm>
          <a:prstGeom prst="rect">
            <a:avLst/>
          </a:prstGeom>
        </p:spPr>
      </p:pic>
      <p:sp>
        <p:nvSpPr>
          <p:cNvPr id="20" name="Rectangle 19">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ame 21">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921F2E3-A920-9B41-AB5F-B0700D8A007E}"/>
              </a:ext>
            </a:extLst>
          </p:cNvPr>
          <p:cNvSpPr>
            <a:spLocks noGrp="1"/>
          </p:cNvSpPr>
          <p:nvPr>
            <p:ph type="title"/>
          </p:nvPr>
        </p:nvSpPr>
        <p:spPr>
          <a:xfrm>
            <a:off x="4286858" y="2761554"/>
            <a:ext cx="3618284" cy="1848546"/>
          </a:xfrm>
          <a:noFill/>
        </p:spPr>
        <p:txBody>
          <a:bodyPr vert="horz" lIns="91440" tIns="45720" rIns="91440" bIns="45720" rtlCol="0" anchor="ctr">
            <a:normAutofit fontScale="90000"/>
          </a:bodyPr>
          <a:lstStyle/>
          <a:p>
            <a:pPr algn="ctr"/>
            <a:r>
              <a:rPr lang="en-US" sz="3200" kern="1200" dirty="0">
                <a:solidFill>
                  <a:srgbClr val="080808"/>
                </a:solidFill>
                <a:latin typeface="+mj-lt"/>
                <a:ea typeface="+mj-ea"/>
                <a:cs typeface="+mj-cs"/>
              </a:rPr>
              <a:t>Marine Pollution: Global issue, clustered research?</a:t>
            </a:r>
            <a:br>
              <a:rPr lang="en-US" sz="1800" kern="1200" dirty="0">
                <a:solidFill>
                  <a:srgbClr val="080808"/>
                </a:solidFill>
                <a:latin typeface="+mj-lt"/>
                <a:ea typeface="+mj-ea"/>
                <a:cs typeface="+mj-cs"/>
              </a:rPr>
            </a:br>
            <a:br>
              <a:rPr lang="en-US" sz="1800" dirty="0">
                <a:solidFill>
                  <a:srgbClr val="080808"/>
                </a:solidFill>
              </a:rPr>
            </a:br>
            <a:r>
              <a:rPr lang="en-US" sz="2200" dirty="0">
                <a:solidFill>
                  <a:srgbClr val="080808"/>
                </a:solidFill>
              </a:rPr>
              <a:t>Brie </a:t>
            </a:r>
            <a:r>
              <a:rPr lang="en-US" sz="2200" dirty="0" err="1">
                <a:solidFill>
                  <a:srgbClr val="080808"/>
                </a:solidFill>
              </a:rPr>
              <a:t>Sherow</a:t>
            </a:r>
            <a:endParaRPr lang="en-US" sz="2200" kern="1200" dirty="0">
              <a:solidFill>
                <a:srgbClr val="080808"/>
              </a:solidFill>
              <a:latin typeface="+mj-lt"/>
              <a:ea typeface="+mj-ea"/>
              <a:cs typeface="+mj-cs"/>
            </a:endParaRPr>
          </a:p>
        </p:txBody>
      </p:sp>
    </p:spTree>
    <p:extLst>
      <p:ext uri="{BB962C8B-B14F-4D97-AF65-F5344CB8AC3E}">
        <p14:creationId xmlns:p14="http://schemas.microsoft.com/office/powerpoint/2010/main" val="436337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derwater view of a large rock&#10;&#10;Description automatically generated">
            <a:extLst>
              <a:ext uri="{FF2B5EF4-FFF2-40B4-BE49-F238E27FC236}">
                <a16:creationId xmlns:a16="http://schemas.microsoft.com/office/drawing/2014/main" id="{7DB1E19E-6EA4-754F-8668-7E430043F9E6}"/>
              </a:ext>
            </a:extLst>
          </p:cNvPr>
          <p:cNvPicPr>
            <a:picLocks noGrp="1" noChangeAspect="1"/>
          </p:cNvPicPr>
          <p:nvPr>
            <p:ph idx="1"/>
          </p:nvPr>
        </p:nvPicPr>
        <p:blipFill>
          <a:blip r:embed="rId3"/>
          <a:stretch>
            <a:fillRect/>
          </a:stretch>
        </p:blipFill>
        <p:spPr>
          <a:xfrm>
            <a:off x="25401" y="794"/>
            <a:ext cx="12166599" cy="6857206"/>
          </a:xfrm>
        </p:spPr>
      </p:pic>
      <p:sp>
        <p:nvSpPr>
          <p:cNvPr id="6" name="TextBox 5">
            <a:extLst>
              <a:ext uri="{FF2B5EF4-FFF2-40B4-BE49-F238E27FC236}">
                <a16:creationId xmlns:a16="http://schemas.microsoft.com/office/drawing/2014/main" id="{4FF5934D-1040-4F48-9B71-C18627A8374A}"/>
              </a:ext>
            </a:extLst>
          </p:cNvPr>
          <p:cNvSpPr txBox="1"/>
          <p:nvPr/>
        </p:nvSpPr>
        <p:spPr>
          <a:xfrm>
            <a:off x="266701" y="542637"/>
            <a:ext cx="5429249" cy="769441"/>
          </a:xfrm>
          <a:prstGeom prst="rect">
            <a:avLst/>
          </a:prstGeom>
          <a:solidFill>
            <a:schemeClr val="bg1">
              <a:alpha val="80000"/>
            </a:schemeClr>
          </a:solidFill>
          <a:ln>
            <a:solidFill>
              <a:schemeClr val="tx1"/>
            </a:solidFill>
          </a:ln>
        </p:spPr>
        <p:txBody>
          <a:bodyPr wrap="square" lIns="90000" rtlCol="0" anchor="ctr">
            <a:spAutoFit/>
          </a:bodyPr>
          <a:lstStyle/>
          <a:p>
            <a:pPr algn="ctr"/>
            <a:r>
              <a:rPr lang="en-US" sz="4400" dirty="0"/>
              <a:t>Acknowledgements</a:t>
            </a:r>
          </a:p>
        </p:txBody>
      </p:sp>
      <p:sp>
        <p:nvSpPr>
          <p:cNvPr id="9" name="TextBox 8">
            <a:extLst>
              <a:ext uri="{FF2B5EF4-FFF2-40B4-BE49-F238E27FC236}">
                <a16:creationId xmlns:a16="http://schemas.microsoft.com/office/drawing/2014/main" id="{FA6B231D-D993-D247-9D95-EC523CD843CD}"/>
              </a:ext>
            </a:extLst>
          </p:cNvPr>
          <p:cNvSpPr txBox="1"/>
          <p:nvPr/>
        </p:nvSpPr>
        <p:spPr>
          <a:xfrm>
            <a:off x="990599" y="2951946"/>
            <a:ext cx="2800351" cy="523220"/>
          </a:xfrm>
          <a:prstGeom prst="rect">
            <a:avLst/>
          </a:prstGeom>
          <a:solidFill>
            <a:schemeClr val="bg1">
              <a:alpha val="80000"/>
            </a:schemeClr>
          </a:solidFill>
          <a:ln>
            <a:solidFill>
              <a:schemeClr val="tx1"/>
            </a:solidFill>
          </a:ln>
        </p:spPr>
        <p:txBody>
          <a:bodyPr wrap="square" rtlCol="0">
            <a:spAutoFit/>
          </a:bodyPr>
          <a:lstStyle/>
          <a:p>
            <a:r>
              <a:rPr lang="en-US" sz="2800" dirty="0"/>
              <a:t>Shinichi and </a:t>
            </a:r>
            <a:r>
              <a:rPr lang="en-US" sz="2800" dirty="0" err="1"/>
              <a:t>Losia</a:t>
            </a:r>
            <a:endParaRPr lang="en-US" sz="2800" dirty="0"/>
          </a:p>
        </p:txBody>
      </p:sp>
      <p:sp>
        <p:nvSpPr>
          <p:cNvPr id="10" name="TextBox 9">
            <a:extLst>
              <a:ext uri="{FF2B5EF4-FFF2-40B4-BE49-F238E27FC236}">
                <a16:creationId xmlns:a16="http://schemas.microsoft.com/office/drawing/2014/main" id="{B2900D72-60A7-234C-A1B9-E095B4177438}"/>
              </a:ext>
            </a:extLst>
          </p:cNvPr>
          <p:cNvSpPr txBox="1"/>
          <p:nvPr/>
        </p:nvSpPr>
        <p:spPr>
          <a:xfrm>
            <a:off x="990598" y="4381753"/>
            <a:ext cx="3867152" cy="523220"/>
          </a:xfrm>
          <a:prstGeom prst="rect">
            <a:avLst/>
          </a:prstGeom>
          <a:solidFill>
            <a:schemeClr val="bg1">
              <a:alpha val="80000"/>
            </a:schemeClr>
          </a:solidFill>
          <a:ln>
            <a:solidFill>
              <a:schemeClr val="tx1"/>
            </a:solidFill>
          </a:ln>
        </p:spPr>
        <p:txBody>
          <a:bodyPr wrap="square" rtlCol="0">
            <a:spAutoFit/>
          </a:bodyPr>
          <a:lstStyle/>
          <a:p>
            <a:r>
              <a:rPr lang="en-US" sz="2800" dirty="0"/>
              <a:t>Leigh Marine Laboratory</a:t>
            </a:r>
          </a:p>
        </p:txBody>
      </p:sp>
    </p:spTree>
    <p:extLst>
      <p:ext uri="{BB962C8B-B14F-4D97-AF65-F5344CB8AC3E}">
        <p14:creationId xmlns:p14="http://schemas.microsoft.com/office/powerpoint/2010/main" val="400337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 floor&#10;&#10;Description automatically generated">
            <a:extLst>
              <a:ext uri="{FF2B5EF4-FFF2-40B4-BE49-F238E27FC236}">
                <a16:creationId xmlns:a16="http://schemas.microsoft.com/office/drawing/2014/main" id="{AED1D893-7C3A-4F8F-BC2D-6D64CCFED19A}"/>
              </a:ext>
            </a:extLst>
          </p:cNvPr>
          <p:cNvPicPr>
            <a:picLocks noChangeAspect="1"/>
          </p:cNvPicPr>
          <p:nvPr/>
        </p:nvPicPr>
        <p:blipFill rotWithShape="1">
          <a:blip r:embed="rId3">
            <a:extLst>
              <a:ext uri="{28A0092B-C50C-407E-A947-70E740481C1C}">
                <a14:useLocalDpi xmlns:a14="http://schemas.microsoft.com/office/drawing/2010/main" val="0"/>
              </a:ext>
            </a:extLst>
          </a:blip>
          <a:srcRect l="1550" r="496" b="1"/>
          <a:stretch/>
        </p:blipFill>
        <p:spPr>
          <a:xfrm>
            <a:off x="582639" y="578707"/>
            <a:ext cx="7882128" cy="5733288"/>
          </a:xfrm>
          <a:prstGeom prst="rect">
            <a:avLst/>
          </a:prstGeom>
        </p:spPr>
      </p:pic>
      <p:sp>
        <p:nvSpPr>
          <p:cNvPr id="2" name="Title 1">
            <a:extLst>
              <a:ext uri="{FF2B5EF4-FFF2-40B4-BE49-F238E27FC236}">
                <a16:creationId xmlns:a16="http://schemas.microsoft.com/office/drawing/2014/main" id="{08778F87-DE31-4385-A6CC-1922A9FDA4CA}"/>
              </a:ext>
            </a:extLst>
          </p:cNvPr>
          <p:cNvSpPr>
            <a:spLocks noGrp="1"/>
          </p:cNvSpPr>
          <p:nvPr>
            <p:ph type="title"/>
          </p:nvPr>
        </p:nvSpPr>
        <p:spPr>
          <a:xfrm>
            <a:off x="9118473" y="853475"/>
            <a:ext cx="2719136" cy="1499738"/>
          </a:xfrm>
        </p:spPr>
        <p:txBody>
          <a:bodyPr vert="horz" lIns="91440" tIns="45720" rIns="91440" bIns="45720" rtlCol="0" anchor="b">
            <a:noAutofit/>
          </a:bodyPr>
          <a:lstStyle/>
          <a:p>
            <a:r>
              <a:rPr lang="en-US" sz="3600" dirty="0"/>
              <a:t>Marine pollution is a global issue</a:t>
            </a:r>
          </a:p>
        </p:txBody>
      </p:sp>
      <p:sp>
        <p:nvSpPr>
          <p:cNvPr id="4" name="TextBox 3">
            <a:extLst>
              <a:ext uri="{FF2B5EF4-FFF2-40B4-BE49-F238E27FC236}">
                <a16:creationId xmlns:a16="http://schemas.microsoft.com/office/drawing/2014/main" id="{B4E36F88-B783-406C-AF35-5DD7AD9DD78C}"/>
              </a:ext>
            </a:extLst>
          </p:cNvPr>
          <p:cNvSpPr txBox="1"/>
          <p:nvPr/>
        </p:nvSpPr>
        <p:spPr>
          <a:xfrm>
            <a:off x="9117009" y="2591131"/>
            <a:ext cx="2312479" cy="1675738"/>
          </a:xfrm>
          <a:prstGeom prst="rect">
            <a:avLst/>
          </a:prstGeom>
        </p:spPr>
        <p:txBody>
          <a:bodyPr vert="horz" lIns="91440" tIns="45720" rIns="91440" bIns="45720" rtlCol="0">
            <a:noAutofit/>
          </a:bodyPr>
          <a:lstStyle/>
          <a:p>
            <a:pPr marL="285750" indent="-182880">
              <a:spcAft>
                <a:spcPts val="600"/>
              </a:spcAft>
              <a:buClr>
                <a:schemeClr val="tx1">
                  <a:lumMod val="85000"/>
                  <a:lumOff val="15000"/>
                </a:schemeClr>
              </a:buClr>
              <a:buFont typeface="Garamond" pitchFamily="18" charset="0"/>
              <a:buChar char="◦"/>
            </a:pPr>
            <a:r>
              <a:rPr lang="en-US" sz="2400" dirty="0">
                <a:solidFill>
                  <a:schemeClr val="tx1">
                    <a:lumMod val="85000"/>
                    <a:lumOff val="15000"/>
                  </a:schemeClr>
                </a:solidFill>
              </a:rPr>
              <a:t>Environmental</a:t>
            </a:r>
          </a:p>
          <a:p>
            <a:pPr marL="285750" indent="-182880">
              <a:spcAft>
                <a:spcPts val="600"/>
              </a:spcAft>
              <a:buClr>
                <a:schemeClr val="tx1">
                  <a:lumMod val="85000"/>
                  <a:lumOff val="15000"/>
                </a:schemeClr>
              </a:buClr>
              <a:buFont typeface="Garamond" pitchFamily="18" charset="0"/>
              <a:buChar char="◦"/>
            </a:pPr>
            <a:r>
              <a:rPr lang="en-US" sz="2400" dirty="0">
                <a:solidFill>
                  <a:schemeClr val="tx1">
                    <a:lumMod val="85000"/>
                    <a:lumOff val="15000"/>
                  </a:schemeClr>
                </a:solidFill>
              </a:rPr>
              <a:t>Economic </a:t>
            </a:r>
          </a:p>
          <a:p>
            <a:pPr marL="285750" indent="-182880">
              <a:spcAft>
                <a:spcPts val="600"/>
              </a:spcAft>
              <a:buClr>
                <a:schemeClr val="tx1">
                  <a:lumMod val="85000"/>
                  <a:lumOff val="15000"/>
                </a:schemeClr>
              </a:buClr>
              <a:buFont typeface="Garamond" pitchFamily="18" charset="0"/>
              <a:buChar char="◦"/>
            </a:pPr>
            <a:r>
              <a:rPr lang="en-US" sz="2400" dirty="0">
                <a:solidFill>
                  <a:schemeClr val="tx1">
                    <a:lumMod val="85000"/>
                    <a:lumOff val="15000"/>
                  </a:schemeClr>
                </a:solidFill>
              </a:rPr>
              <a:t>Public Health</a:t>
            </a:r>
          </a:p>
          <a:p>
            <a:pPr marL="285750" indent="-182880">
              <a:spcAft>
                <a:spcPts val="600"/>
              </a:spcAft>
              <a:buClr>
                <a:schemeClr val="tx1">
                  <a:lumMod val="85000"/>
                  <a:lumOff val="15000"/>
                </a:schemeClr>
              </a:buClr>
              <a:buFont typeface="Garamond" pitchFamily="18" charset="0"/>
              <a:buChar char="◦"/>
            </a:pPr>
            <a:r>
              <a:rPr lang="en-US" sz="2400" dirty="0">
                <a:solidFill>
                  <a:schemeClr val="tx1">
                    <a:lumMod val="85000"/>
                    <a:lumOff val="15000"/>
                  </a:schemeClr>
                </a:solidFill>
              </a:rPr>
              <a:t>Social</a:t>
            </a:r>
          </a:p>
        </p:txBody>
      </p:sp>
      <p:sp>
        <p:nvSpPr>
          <p:cNvPr id="12" name="TextBox 11">
            <a:extLst>
              <a:ext uri="{FF2B5EF4-FFF2-40B4-BE49-F238E27FC236}">
                <a16:creationId xmlns:a16="http://schemas.microsoft.com/office/drawing/2014/main" id="{7A90165D-E67B-4336-8BAF-78D37E9FB78E}"/>
              </a:ext>
            </a:extLst>
          </p:cNvPr>
          <p:cNvSpPr txBox="1"/>
          <p:nvPr/>
        </p:nvSpPr>
        <p:spPr>
          <a:xfrm>
            <a:off x="696037" y="5899220"/>
            <a:ext cx="2091262" cy="276999"/>
          </a:xfrm>
          <a:prstGeom prst="rect">
            <a:avLst/>
          </a:prstGeom>
          <a:solidFill>
            <a:schemeClr val="bg1">
              <a:alpha val="75000"/>
            </a:schemeClr>
          </a:solidFill>
          <a:ln w="38100" cmpd="sng">
            <a:solidFill>
              <a:schemeClr val="tx1"/>
            </a:solidFill>
            <a:extLst>
              <a:ext uri="{C807C97D-BFC1-408E-A445-0C87EB9F89A2}">
                <ask:lineSketchStyleProps xmlns:ask="http://schemas.microsoft.com/office/drawing/2018/sketchyshapes" sd="1219033472">
                  <a:custGeom>
                    <a:avLst/>
                    <a:gdLst>
                      <a:gd name="connsiteX0" fmla="*/ 0 w 5459104"/>
                      <a:gd name="connsiteY0" fmla="*/ 0 h 923330"/>
                      <a:gd name="connsiteX1" fmla="*/ 5459104 w 5459104"/>
                      <a:gd name="connsiteY1" fmla="*/ 0 h 923330"/>
                      <a:gd name="connsiteX2" fmla="*/ 5459104 w 5459104"/>
                      <a:gd name="connsiteY2" fmla="*/ 923330 h 923330"/>
                      <a:gd name="connsiteX3" fmla="*/ 0 w 5459104"/>
                      <a:gd name="connsiteY3" fmla="*/ 923330 h 923330"/>
                      <a:gd name="connsiteX4" fmla="*/ 0 w 5459104"/>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104" h="923330" fill="none" extrusionOk="0">
                        <a:moveTo>
                          <a:pt x="0" y="0"/>
                        </a:moveTo>
                        <a:cubicBezTo>
                          <a:pt x="2004430" y="-49533"/>
                          <a:pt x="3167458" y="-14809"/>
                          <a:pt x="5459104" y="0"/>
                        </a:cubicBezTo>
                        <a:cubicBezTo>
                          <a:pt x="5498505" y="424377"/>
                          <a:pt x="5415261" y="732232"/>
                          <a:pt x="5459104" y="923330"/>
                        </a:cubicBezTo>
                        <a:cubicBezTo>
                          <a:pt x="4905719" y="875099"/>
                          <a:pt x="2324581" y="1007785"/>
                          <a:pt x="0" y="923330"/>
                        </a:cubicBezTo>
                        <a:cubicBezTo>
                          <a:pt x="38224" y="756041"/>
                          <a:pt x="-55899" y="456436"/>
                          <a:pt x="0" y="0"/>
                        </a:cubicBezTo>
                        <a:close/>
                      </a:path>
                      <a:path w="5459104" h="923330" stroke="0" extrusionOk="0">
                        <a:moveTo>
                          <a:pt x="0" y="0"/>
                        </a:moveTo>
                        <a:cubicBezTo>
                          <a:pt x="989526" y="118645"/>
                          <a:pt x="3272699" y="116012"/>
                          <a:pt x="5459104" y="0"/>
                        </a:cubicBezTo>
                        <a:cubicBezTo>
                          <a:pt x="5519399" y="381580"/>
                          <a:pt x="5473664" y="685430"/>
                          <a:pt x="5459104" y="923330"/>
                        </a:cubicBezTo>
                        <a:cubicBezTo>
                          <a:pt x="4230124" y="1057930"/>
                          <a:pt x="1149731" y="766134"/>
                          <a:pt x="0" y="923330"/>
                        </a:cubicBezTo>
                        <a:cubicBezTo>
                          <a:pt x="-30048" y="745367"/>
                          <a:pt x="-893" y="214319"/>
                          <a:pt x="0" y="0"/>
                        </a:cubicBezTo>
                        <a:close/>
                      </a:path>
                    </a:pathLst>
                  </a:custGeom>
                  <ask:type>
                    <ask:lineSketchNone/>
                  </ask:type>
                </ask:lineSketchStyleProps>
              </a:ext>
            </a:extLst>
          </a:ln>
        </p:spPr>
        <p:txBody>
          <a:bodyPr wrap="square" rtlCol="0">
            <a:spAutoFit/>
          </a:bodyPr>
          <a:lstStyle/>
          <a:p>
            <a:r>
              <a:rPr lang="en-AU" sz="1200" b="1" dirty="0"/>
              <a:t>Artwork by Barry Rosenthal</a:t>
            </a:r>
          </a:p>
        </p:txBody>
      </p:sp>
      <p:sp>
        <p:nvSpPr>
          <p:cNvPr id="3" name="TextBox 2">
            <a:extLst>
              <a:ext uri="{FF2B5EF4-FFF2-40B4-BE49-F238E27FC236}">
                <a16:creationId xmlns:a16="http://schemas.microsoft.com/office/drawing/2014/main" id="{4F46178B-8043-5D40-A64E-D4457BB611D3}"/>
              </a:ext>
            </a:extLst>
          </p:cNvPr>
          <p:cNvSpPr txBox="1"/>
          <p:nvPr/>
        </p:nvSpPr>
        <p:spPr>
          <a:xfrm>
            <a:off x="914400" y="1429883"/>
            <a:ext cx="4267200" cy="923330"/>
          </a:xfrm>
          <a:prstGeom prst="rect">
            <a:avLst/>
          </a:prstGeom>
          <a:solidFill>
            <a:schemeClr val="bg1">
              <a:alpha val="80000"/>
            </a:schemeClr>
          </a:solidFill>
        </p:spPr>
        <p:txBody>
          <a:bodyPr wrap="square" rtlCol="0">
            <a:spAutoFit/>
          </a:bodyPr>
          <a:lstStyle/>
          <a:p>
            <a:r>
              <a:rPr lang="en-US" b="1" dirty="0"/>
              <a:t>Knowledge gaps make it difficult to address the issue.</a:t>
            </a:r>
          </a:p>
          <a:p>
            <a:r>
              <a:rPr lang="en-US" b="1" dirty="0"/>
              <a:t>-- </a:t>
            </a:r>
            <a:r>
              <a:rPr lang="en-US" b="1" dirty="0" err="1"/>
              <a:t>Bonanno</a:t>
            </a:r>
            <a:r>
              <a:rPr lang="en-US" b="1" dirty="0"/>
              <a:t> and Orlando-</a:t>
            </a:r>
            <a:r>
              <a:rPr lang="en-US" b="1" dirty="0" err="1"/>
              <a:t>Bonaca</a:t>
            </a:r>
            <a:r>
              <a:rPr lang="en-US" b="1" dirty="0"/>
              <a:t> 2018</a:t>
            </a:r>
            <a:r>
              <a:rPr lang="en-NZ" b="1" dirty="0"/>
              <a:t> </a:t>
            </a:r>
            <a:endParaRPr lang="en-US" b="1" dirty="0"/>
          </a:p>
        </p:txBody>
      </p:sp>
      <p:sp>
        <p:nvSpPr>
          <p:cNvPr id="8" name="TextBox 7">
            <a:extLst>
              <a:ext uri="{FF2B5EF4-FFF2-40B4-BE49-F238E27FC236}">
                <a16:creationId xmlns:a16="http://schemas.microsoft.com/office/drawing/2014/main" id="{E4ECFC09-085B-454B-B156-6F0F5CD7C6B6}"/>
              </a:ext>
            </a:extLst>
          </p:cNvPr>
          <p:cNvSpPr txBox="1"/>
          <p:nvPr/>
        </p:nvSpPr>
        <p:spPr>
          <a:xfrm>
            <a:off x="914400" y="2742724"/>
            <a:ext cx="4267200" cy="923330"/>
          </a:xfrm>
          <a:prstGeom prst="rect">
            <a:avLst/>
          </a:prstGeom>
          <a:solidFill>
            <a:schemeClr val="bg1">
              <a:alpha val="80000"/>
            </a:schemeClr>
          </a:solidFill>
        </p:spPr>
        <p:txBody>
          <a:bodyPr wrap="square" rtlCol="0">
            <a:spAutoFit/>
          </a:bodyPr>
          <a:lstStyle/>
          <a:p>
            <a:r>
              <a:rPr lang="en-US" b="1" dirty="0"/>
              <a:t>Impacts are not fully understood as research is not standardized.</a:t>
            </a:r>
          </a:p>
          <a:p>
            <a:r>
              <a:rPr lang="en-US" b="1" dirty="0"/>
              <a:t>-- </a:t>
            </a:r>
            <a:r>
              <a:rPr lang="en-US" b="1" dirty="0" err="1"/>
              <a:t>Galgani</a:t>
            </a:r>
            <a:r>
              <a:rPr lang="en-US" b="1" dirty="0"/>
              <a:t> 2015</a:t>
            </a:r>
          </a:p>
        </p:txBody>
      </p:sp>
    </p:spTree>
    <p:extLst>
      <p:ext uri="{BB962C8B-B14F-4D97-AF65-F5344CB8AC3E}">
        <p14:creationId xmlns:p14="http://schemas.microsoft.com/office/powerpoint/2010/main" val="70439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969BC2-795A-4E03-ACC8-D5E67956FF0E}"/>
              </a:ext>
            </a:extLst>
          </p:cNvPr>
          <p:cNvPicPr>
            <a:picLocks noChangeAspect="1"/>
          </p:cNvPicPr>
          <p:nvPr/>
        </p:nvPicPr>
        <p:blipFill rotWithShape="1">
          <a:blip r:embed="rId3">
            <a:extLst>
              <a:ext uri="{28A0092B-C50C-407E-A947-70E740481C1C}">
                <a14:useLocalDpi xmlns:a14="http://schemas.microsoft.com/office/drawing/2010/main" val="0"/>
              </a:ext>
            </a:extLst>
          </a:blip>
          <a:srcRect t="13346" b="7149"/>
          <a:stretch/>
        </p:blipFill>
        <p:spPr>
          <a:xfrm>
            <a:off x="20" y="10"/>
            <a:ext cx="12191980" cy="6857990"/>
          </a:xfrm>
          <a:prstGeom prst="rect">
            <a:avLst/>
          </a:prstGeom>
        </p:spPr>
      </p:pic>
      <p:sp>
        <p:nvSpPr>
          <p:cNvPr id="7" name="TextBox 6">
            <a:extLst>
              <a:ext uri="{FF2B5EF4-FFF2-40B4-BE49-F238E27FC236}">
                <a16:creationId xmlns:a16="http://schemas.microsoft.com/office/drawing/2014/main" id="{88600A30-DE98-41D5-AF44-3AEC46D7A193}"/>
              </a:ext>
            </a:extLst>
          </p:cNvPr>
          <p:cNvSpPr txBox="1"/>
          <p:nvPr/>
        </p:nvSpPr>
        <p:spPr>
          <a:xfrm>
            <a:off x="237576" y="6378307"/>
            <a:ext cx="1869742" cy="276999"/>
          </a:xfrm>
          <a:prstGeom prst="rect">
            <a:avLst/>
          </a:prstGeom>
          <a:solidFill>
            <a:schemeClr val="bg1">
              <a:alpha val="75000"/>
            </a:schemeClr>
          </a:solidFill>
          <a:ln w="38100" cmpd="sng">
            <a:solidFill>
              <a:schemeClr val="tx1"/>
            </a:solidFill>
            <a:extLst>
              <a:ext uri="{C807C97D-BFC1-408E-A445-0C87EB9F89A2}">
                <ask:lineSketchStyleProps xmlns:ask="http://schemas.microsoft.com/office/drawing/2018/sketchyshapes" sd="1219033472">
                  <a:custGeom>
                    <a:avLst/>
                    <a:gdLst>
                      <a:gd name="connsiteX0" fmla="*/ 0 w 5459104"/>
                      <a:gd name="connsiteY0" fmla="*/ 0 h 923330"/>
                      <a:gd name="connsiteX1" fmla="*/ 5459104 w 5459104"/>
                      <a:gd name="connsiteY1" fmla="*/ 0 h 923330"/>
                      <a:gd name="connsiteX2" fmla="*/ 5459104 w 5459104"/>
                      <a:gd name="connsiteY2" fmla="*/ 923330 h 923330"/>
                      <a:gd name="connsiteX3" fmla="*/ 0 w 5459104"/>
                      <a:gd name="connsiteY3" fmla="*/ 923330 h 923330"/>
                      <a:gd name="connsiteX4" fmla="*/ 0 w 5459104"/>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104" h="923330" fill="none" extrusionOk="0">
                        <a:moveTo>
                          <a:pt x="0" y="0"/>
                        </a:moveTo>
                        <a:cubicBezTo>
                          <a:pt x="2004430" y="-49533"/>
                          <a:pt x="3167458" y="-14809"/>
                          <a:pt x="5459104" y="0"/>
                        </a:cubicBezTo>
                        <a:cubicBezTo>
                          <a:pt x="5498505" y="424377"/>
                          <a:pt x="5415261" y="732232"/>
                          <a:pt x="5459104" y="923330"/>
                        </a:cubicBezTo>
                        <a:cubicBezTo>
                          <a:pt x="4905719" y="875099"/>
                          <a:pt x="2324581" y="1007785"/>
                          <a:pt x="0" y="923330"/>
                        </a:cubicBezTo>
                        <a:cubicBezTo>
                          <a:pt x="38224" y="756041"/>
                          <a:pt x="-55899" y="456436"/>
                          <a:pt x="0" y="0"/>
                        </a:cubicBezTo>
                        <a:close/>
                      </a:path>
                      <a:path w="5459104" h="923330" stroke="0" extrusionOk="0">
                        <a:moveTo>
                          <a:pt x="0" y="0"/>
                        </a:moveTo>
                        <a:cubicBezTo>
                          <a:pt x="989526" y="118645"/>
                          <a:pt x="3272699" y="116012"/>
                          <a:pt x="5459104" y="0"/>
                        </a:cubicBezTo>
                        <a:cubicBezTo>
                          <a:pt x="5519399" y="381580"/>
                          <a:pt x="5473664" y="685430"/>
                          <a:pt x="5459104" y="923330"/>
                        </a:cubicBezTo>
                        <a:cubicBezTo>
                          <a:pt x="4230124" y="1057930"/>
                          <a:pt x="1149731" y="766134"/>
                          <a:pt x="0" y="923330"/>
                        </a:cubicBezTo>
                        <a:cubicBezTo>
                          <a:pt x="-30048" y="745367"/>
                          <a:pt x="-893" y="214319"/>
                          <a:pt x="0" y="0"/>
                        </a:cubicBezTo>
                        <a:close/>
                      </a:path>
                    </a:pathLst>
                  </a:custGeom>
                  <ask:type>
                    <ask:lineSketchNone/>
                  </ask:type>
                </ask:lineSketchStyleProps>
              </a:ext>
            </a:extLst>
          </a:ln>
        </p:spPr>
        <p:txBody>
          <a:bodyPr wrap="square" rtlCol="0">
            <a:spAutoFit/>
          </a:bodyPr>
          <a:lstStyle/>
          <a:p>
            <a:r>
              <a:rPr lang="en-AU" sz="1200" b="1" dirty="0"/>
              <a:t>Artwork by Mandy Barker</a:t>
            </a:r>
          </a:p>
        </p:txBody>
      </p:sp>
      <p:sp>
        <p:nvSpPr>
          <p:cNvPr id="8" name="TextBox 7">
            <a:extLst>
              <a:ext uri="{FF2B5EF4-FFF2-40B4-BE49-F238E27FC236}">
                <a16:creationId xmlns:a16="http://schemas.microsoft.com/office/drawing/2014/main" id="{D13124D5-81A5-334D-94FB-2599A27767C3}"/>
              </a:ext>
            </a:extLst>
          </p:cNvPr>
          <p:cNvSpPr txBox="1"/>
          <p:nvPr/>
        </p:nvSpPr>
        <p:spPr>
          <a:xfrm>
            <a:off x="400049" y="400050"/>
            <a:ext cx="2038351" cy="584775"/>
          </a:xfrm>
          <a:prstGeom prst="rect">
            <a:avLst/>
          </a:prstGeom>
          <a:solidFill>
            <a:schemeClr val="bg1">
              <a:alpha val="80000"/>
            </a:schemeClr>
          </a:solidFill>
          <a:ln>
            <a:solidFill>
              <a:schemeClr val="tx1"/>
            </a:solidFill>
          </a:ln>
        </p:spPr>
        <p:txBody>
          <a:bodyPr wrap="square" rtlCol="0">
            <a:spAutoFit/>
          </a:bodyPr>
          <a:lstStyle/>
          <a:p>
            <a:r>
              <a:rPr lang="en-US" sz="3200" dirty="0"/>
              <a:t>Questions</a:t>
            </a:r>
          </a:p>
        </p:txBody>
      </p:sp>
      <p:sp>
        <p:nvSpPr>
          <p:cNvPr id="9" name="TextBox 8">
            <a:extLst>
              <a:ext uri="{FF2B5EF4-FFF2-40B4-BE49-F238E27FC236}">
                <a16:creationId xmlns:a16="http://schemas.microsoft.com/office/drawing/2014/main" id="{D05A54AD-B135-0E46-99B1-551735E3C12D}"/>
              </a:ext>
            </a:extLst>
          </p:cNvPr>
          <p:cNvSpPr txBox="1"/>
          <p:nvPr/>
        </p:nvSpPr>
        <p:spPr>
          <a:xfrm>
            <a:off x="823047" y="1628796"/>
            <a:ext cx="4209323" cy="830997"/>
          </a:xfrm>
          <a:prstGeom prst="rect">
            <a:avLst/>
          </a:prstGeom>
          <a:solidFill>
            <a:schemeClr val="bg1">
              <a:alpha val="80000"/>
            </a:schemeClr>
          </a:solidFill>
          <a:ln>
            <a:solidFill>
              <a:schemeClr val="tx1"/>
            </a:solidFill>
          </a:ln>
        </p:spPr>
        <p:txBody>
          <a:bodyPr wrap="square" rtlCol="0">
            <a:spAutoFit/>
          </a:bodyPr>
          <a:lstStyle/>
          <a:p>
            <a:r>
              <a:rPr lang="en-US" sz="2400" dirty="0"/>
              <a:t>Are there gaps in the geography of marine pollution research?</a:t>
            </a:r>
          </a:p>
        </p:txBody>
      </p:sp>
      <p:sp>
        <p:nvSpPr>
          <p:cNvPr id="11" name="TextBox 10">
            <a:extLst>
              <a:ext uri="{FF2B5EF4-FFF2-40B4-BE49-F238E27FC236}">
                <a16:creationId xmlns:a16="http://schemas.microsoft.com/office/drawing/2014/main" id="{ED05C838-7F29-9B49-9863-C28E95D1EAB5}"/>
              </a:ext>
            </a:extLst>
          </p:cNvPr>
          <p:cNvSpPr txBox="1"/>
          <p:nvPr/>
        </p:nvSpPr>
        <p:spPr>
          <a:xfrm>
            <a:off x="823047" y="3778691"/>
            <a:ext cx="2925926" cy="830997"/>
          </a:xfrm>
          <a:prstGeom prst="rect">
            <a:avLst/>
          </a:prstGeom>
          <a:solidFill>
            <a:schemeClr val="bg1">
              <a:alpha val="80000"/>
            </a:schemeClr>
          </a:solidFill>
          <a:ln>
            <a:solidFill>
              <a:schemeClr val="tx1"/>
            </a:solidFill>
          </a:ln>
        </p:spPr>
        <p:txBody>
          <a:bodyPr wrap="square" rtlCol="0">
            <a:spAutoFit/>
          </a:bodyPr>
          <a:lstStyle/>
          <a:p>
            <a:r>
              <a:rPr lang="en-US" sz="2400" dirty="0"/>
              <a:t>Has the topical focus changed over time?</a:t>
            </a:r>
          </a:p>
        </p:txBody>
      </p:sp>
      <p:sp>
        <p:nvSpPr>
          <p:cNvPr id="13" name="TextBox 12">
            <a:extLst>
              <a:ext uri="{FF2B5EF4-FFF2-40B4-BE49-F238E27FC236}">
                <a16:creationId xmlns:a16="http://schemas.microsoft.com/office/drawing/2014/main" id="{A1CCD9C6-D41A-E449-8974-E3B55001CC29}"/>
              </a:ext>
            </a:extLst>
          </p:cNvPr>
          <p:cNvSpPr txBox="1"/>
          <p:nvPr/>
        </p:nvSpPr>
        <p:spPr>
          <a:xfrm>
            <a:off x="9374716" y="368615"/>
            <a:ext cx="2038351" cy="584775"/>
          </a:xfrm>
          <a:prstGeom prst="rect">
            <a:avLst/>
          </a:prstGeom>
          <a:solidFill>
            <a:schemeClr val="bg1">
              <a:alpha val="80000"/>
            </a:schemeClr>
          </a:solidFill>
          <a:ln>
            <a:solidFill>
              <a:schemeClr val="tx1"/>
            </a:solidFill>
          </a:ln>
        </p:spPr>
        <p:txBody>
          <a:bodyPr wrap="square" rtlCol="0">
            <a:spAutoFit/>
          </a:bodyPr>
          <a:lstStyle/>
          <a:p>
            <a:r>
              <a:rPr lang="en-US" sz="3200" dirty="0"/>
              <a:t>Hypothesis</a:t>
            </a:r>
          </a:p>
        </p:txBody>
      </p:sp>
      <p:sp>
        <p:nvSpPr>
          <p:cNvPr id="14" name="TextBox 13">
            <a:extLst>
              <a:ext uri="{FF2B5EF4-FFF2-40B4-BE49-F238E27FC236}">
                <a16:creationId xmlns:a16="http://schemas.microsoft.com/office/drawing/2014/main" id="{3E50DCFB-C2E2-FD4F-8678-CD94BED4E9FF}"/>
              </a:ext>
            </a:extLst>
          </p:cNvPr>
          <p:cNvSpPr txBox="1"/>
          <p:nvPr/>
        </p:nvSpPr>
        <p:spPr>
          <a:xfrm>
            <a:off x="7433732" y="2459793"/>
            <a:ext cx="3423703" cy="830997"/>
          </a:xfrm>
          <a:prstGeom prst="rect">
            <a:avLst/>
          </a:prstGeom>
          <a:solidFill>
            <a:schemeClr val="bg1">
              <a:alpha val="80000"/>
            </a:schemeClr>
          </a:solidFill>
          <a:ln>
            <a:solidFill>
              <a:schemeClr val="tx1"/>
            </a:solidFill>
          </a:ln>
        </p:spPr>
        <p:txBody>
          <a:bodyPr wrap="square" rtlCol="0">
            <a:spAutoFit/>
          </a:bodyPr>
          <a:lstStyle/>
          <a:p>
            <a:pPr algn="r"/>
            <a:r>
              <a:rPr lang="en-US" sz="2400" dirty="0"/>
              <a:t>Clustered research dominated by key players</a:t>
            </a:r>
          </a:p>
        </p:txBody>
      </p:sp>
      <p:sp>
        <p:nvSpPr>
          <p:cNvPr id="15" name="TextBox 14">
            <a:extLst>
              <a:ext uri="{FF2B5EF4-FFF2-40B4-BE49-F238E27FC236}">
                <a16:creationId xmlns:a16="http://schemas.microsoft.com/office/drawing/2014/main" id="{B28EBC19-63CF-3E4F-BE39-391631503E6C}"/>
              </a:ext>
            </a:extLst>
          </p:cNvPr>
          <p:cNvSpPr txBox="1"/>
          <p:nvPr/>
        </p:nvSpPr>
        <p:spPr>
          <a:xfrm>
            <a:off x="7376246" y="4658896"/>
            <a:ext cx="3850554" cy="830997"/>
          </a:xfrm>
          <a:prstGeom prst="rect">
            <a:avLst/>
          </a:prstGeom>
          <a:solidFill>
            <a:schemeClr val="bg1">
              <a:alpha val="80000"/>
            </a:schemeClr>
          </a:solidFill>
          <a:ln>
            <a:solidFill>
              <a:schemeClr val="tx1"/>
            </a:solidFill>
          </a:ln>
        </p:spPr>
        <p:txBody>
          <a:bodyPr wrap="square" rtlCol="0">
            <a:spAutoFit/>
          </a:bodyPr>
          <a:lstStyle/>
          <a:p>
            <a:pPr algn="ctr"/>
            <a:r>
              <a:rPr lang="en-AU" sz="2400" dirty="0"/>
              <a:t>Topics change from industrial pollutants to plastic specific</a:t>
            </a:r>
          </a:p>
        </p:txBody>
      </p:sp>
    </p:spTree>
    <p:extLst>
      <p:ext uri="{BB962C8B-B14F-4D97-AF65-F5344CB8AC3E}">
        <p14:creationId xmlns:p14="http://schemas.microsoft.com/office/powerpoint/2010/main" val="383706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outdoor, sitting, table, computer&#10;&#10;Description automatically generated">
            <a:extLst>
              <a:ext uri="{FF2B5EF4-FFF2-40B4-BE49-F238E27FC236}">
                <a16:creationId xmlns:a16="http://schemas.microsoft.com/office/drawing/2014/main" id="{15512885-9AD1-1744-BEAB-6BB40AF11D4C}"/>
              </a:ext>
            </a:extLst>
          </p:cNvPr>
          <p:cNvPicPr>
            <a:picLocks noChangeAspect="1"/>
          </p:cNvPicPr>
          <p:nvPr/>
        </p:nvPicPr>
        <p:blipFill rotWithShape="1">
          <a:blip r:embed="rId3"/>
          <a:srcRect t="13463" b="11551"/>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35BAA577-C903-0742-93D9-103AB560D570}"/>
              </a:ext>
            </a:extLst>
          </p:cNvPr>
          <p:cNvSpPr txBox="1"/>
          <p:nvPr/>
        </p:nvSpPr>
        <p:spPr>
          <a:xfrm>
            <a:off x="400050" y="400050"/>
            <a:ext cx="1676400" cy="584775"/>
          </a:xfrm>
          <a:prstGeom prst="rect">
            <a:avLst/>
          </a:prstGeom>
          <a:solidFill>
            <a:schemeClr val="bg1">
              <a:alpha val="80000"/>
            </a:schemeClr>
          </a:solidFill>
          <a:ln>
            <a:solidFill>
              <a:schemeClr val="tx1"/>
            </a:solidFill>
          </a:ln>
        </p:spPr>
        <p:txBody>
          <a:bodyPr wrap="square" rtlCol="0">
            <a:spAutoFit/>
          </a:bodyPr>
          <a:lstStyle/>
          <a:p>
            <a:r>
              <a:rPr lang="en-US" sz="3200" dirty="0"/>
              <a:t>Methods</a:t>
            </a:r>
          </a:p>
        </p:txBody>
      </p:sp>
      <p:sp>
        <p:nvSpPr>
          <p:cNvPr id="12" name="TextBox 11">
            <a:extLst>
              <a:ext uri="{FF2B5EF4-FFF2-40B4-BE49-F238E27FC236}">
                <a16:creationId xmlns:a16="http://schemas.microsoft.com/office/drawing/2014/main" id="{6A19250B-6B50-4B46-B5B5-66AF4D158597}"/>
              </a:ext>
            </a:extLst>
          </p:cNvPr>
          <p:cNvSpPr txBox="1"/>
          <p:nvPr/>
        </p:nvSpPr>
        <p:spPr>
          <a:xfrm>
            <a:off x="2766000" y="2235487"/>
            <a:ext cx="6660000" cy="1728000"/>
          </a:xfrm>
          <a:prstGeom prst="rect">
            <a:avLst/>
          </a:prstGeom>
          <a:solidFill>
            <a:schemeClr val="bg1">
              <a:alpha val="80000"/>
            </a:schemeClr>
          </a:solidFill>
          <a:ln>
            <a:solidFill>
              <a:schemeClr val="tx1"/>
            </a:solidFill>
          </a:ln>
        </p:spPr>
        <p:txBody>
          <a:bodyPr wrap="square" rtlCol="0">
            <a:spAutoFit/>
          </a:bodyPr>
          <a:lstStyle/>
          <a:p>
            <a:pPr algn="ctr"/>
            <a:r>
              <a:rPr lang="en-US" sz="3200" dirty="0"/>
              <a:t>SCOPUS search</a:t>
            </a:r>
          </a:p>
          <a:p>
            <a:r>
              <a:rPr lang="en-NZ" dirty="0"/>
              <a:t>EXACTKEYWORD ( "marine </a:t>
            </a:r>
            <a:r>
              <a:rPr lang="en-NZ" dirty="0" err="1"/>
              <a:t>pollut</a:t>
            </a:r>
            <a:r>
              <a:rPr lang="en-NZ" dirty="0"/>
              <a:t>*" )  AND  ( LIMIT-TO ( SUBJAREA ,  "ENVI" ) )  AND  ( LIMIT-TO ( DOCTYPE ,  "</a:t>
            </a:r>
            <a:r>
              <a:rPr lang="en-NZ" dirty="0" err="1"/>
              <a:t>ar</a:t>
            </a:r>
            <a:r>
              <a:rPr lang="en-NZ" dirty="0"/>
              <a:t>" )  OR  LIMIT-TO ( DOCTYPE ,  "cp" )  OR  LIMIT-TO ( DOCTYPE ,  "re" ) )  AND  ( LIMIT-TO ( LANGUAGE ,  "English" ) ) </a:t>
            </a:r>
          </a:p>
          <a:p>
            <a:endParaRPr lang="en-US" sz="3200" dirty="0"/>
          </a:p>
        </p:txBody>
      </p:sp>
      <p:sp>
        <p:nvSpPr>
          <p:cNvPr id="14" name="TextBox 13">
            <a:extLst>
              <a:ext uri="{FF2B5EF4-FFF2-40B4-BE49-F238E27FC236}">
                <a16:creationId xmlns:a16="http://schemas.microsoft.com/office/drawing/2014/main" id="{5D629412-9E5D-0E4A-AFB6-77677BCE02B9}"/>
              </a:ext>
            </a:extLst>
          </p:cNvPr>
          <p:cNvSpPr txBox="1"/>
          <p:nvPr/>
        </p:nvSpPr>
        <p:spPr>
          <a:xfrm>
            <a:off x="2766000" y="4550540"/>
            <a:ext cx="6660000" cy="1138773"/>
          </a:xfrm>
          <a:prstGeom prst="rect">
            <a:avLst/>
          </a:prstGeom>
          <a:solidFill>
            <a:schemeClr val="bg1">
              <a:alpha val="80000"/>
            </a:schemeClr>
          </a:solidFill>
          <a:ln>
            <a:solidFill>
              <a:schemeClr val="tx1"/>
            </a:solidFill>
          </a:ln>
        </p:spPr>
        <p:txBody>
          <a:bodyPr wrap="square" rtlCol="0">
            <a:spAutoFit/>
          </a:bodyPr>
          <a:lstStyle/>
          <a:p>
            <a:pPr algn="ctr"/>
            <a:r>
              <a:rPr lang="en-US" sz="3200" dirty="0" err="1"/>
              <a:t>bibliometrix</a:t>
            </a:r>
            <a:r>
              <a:rPr lang="en-US" sz="3200" dirty="0"/>
              <a:t> package in R</a:t>
            </a:r>
          </a:p>
          <a:p>
            <a:r>
              <a:rPr lang="en-US" dirty="0"/>
              <a:t>-- Aria and </a:t>
            </a:r>
            <a:r>
              <a:rPr lang="en-US" dirty="0" err="1"/>
              <a:t>Cuccurullo</a:t>
            </a:r>
            <a:r>
              <a:rPr lang="en-US" dirty="0"/>
              <a:t> 2017 </a:t>
            </a:r>
          </a:p>
          <a:p>
            <a:r>
              <a:rPr lang="en-US" dirty="0"/>
              <a:t>-- R Core Team 2020</a:t>
            </a:r>
            <a:endParaRPr lang="en-US" sz="3200" dirty="0"/>
          </a:p>
        </p:txBody>
      </p:sp>
    </p:spTree>
    <p:extLst>
      <p:ext uri="{BB962C8B-B14F-4D97-AF65-F5344CB8AC3E}">
        <p14:creationId xmlns:p14="http://schemas.microsoft.com/office/powerpoint/2010/main" val="24956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C91962-E86E-B84D-8493-0BE8A3F98B35}"/>
              </a:ext>
            </a:extLst>
          </p:cNvPr>
          <p:cNvPicPr>
            <a:picLocks noChangeAspect="1"/>
          </p:cNvPicPr>
          <p:nvPr/>
        </p:nvPicPr>
        <p:blipFill rotWithShape="1">
          <a:blip r:embed="rId3"/>
          <a:srcRect t="7217"/>
          <a:stretch/>
        </p:blipFill>
        <p:spPr>
          <a:xfrm>
            <a:off x="960120" y="0"/>
            <a:ext cx="10302240" cy="6858000"/>
          </a:xfrm>
          <a:prstGeom prst="rect">
            <a:avLst/>
          </a:prstGeom>
        </p:spPr>
      </p:pic>
      <p:sp>
        <p:nvSpPr>
          <p:cNvPr id="24" name="TextBox 23">
            <a:extLst>
              <a:ext uri="{FF2B5EF4-FFF2-40B4-BE49-F238E27FC236}">
                <a16:creationId xmlns:a16="http://schemas.microsoft.com/office/drawing/2014/main" id="{C087C4FC-EC93-7E40-90E9-1FA6909BA151}"/>
              </a:ext>
            </a:extLst>
          </p:cNvPr>
          <p:cNvSpPr txBox="1"/>
          <p:nvPr/>
        </p:nvSpPr>
        <p:spPr>
          <a:xfrm>
            <a:off x="1949127" y="271236"/>
            <a:ext cx="7574212" cy="769441"/>
          </a:xfrm>
          <a:prstGeom prst="rect">
            <a:avLst/>
          </a:prstGeom>
          <a:noFill/>
        </p:spPr>
        <p:txBody>
          <a:bodyPr wrap="square" rtlCol="0">
            <a:spAutoFit/>
          </a:bodyPr>
          <a:lstStyle/>
          <a:p>
            <a:r>
              <a:rPr lang="en-US" sz="2400" dirty="0"/>
              <a:t>Marine Pollution Research</a:t>
            </a:r>
          </a:p>
          <a:p>
            <a:r>
              <a:rPr lang="en-US" sz="2000" dirty="0"/>
              <a:t>total publications per year</a:t>
            </a:r>
          </a:p>
        </p:txBody>
      </p:sp>
      <p:grpSp>
        <p:nvGrpSpPr>
          <p:cNvPr id="3" name="Group 2">
            <a:extLst>
              <a:ext uri="{FF2B5EF4-FFF2-40B4-BE49-F238E27FC236}">
                <a16:creationId xmlns:a16="http://schemas.microsoft.com/office/drawing/2014/main" id="{11068614-49C2-2F40-8B0E-42E9F7A990F8}"/>
              </a:ext>
            </a:extLst>
          </p:cNvPr>
          <p:cNvGrpSpPr/>
          <p:nvPr/>
        </p:nvGrpSpPr>
        <p:grpSpPr>
          <a:xfrm>
            <a:off x="2065021" y="3693453"/>
            <a:ext cx="5615938" cy="584775"/>
            <a:chOff x="2065021" y="3693453"/>
            <a:chExt cx="5615938" cy="584775"/>
          </a:xfrm>
        </p:grpSpPr>
        <p:sp>
          <p:nvSpPr>
            <p:cNvPr id="30" name="TextBox 29">
              <a:extLst>
                <a:ext uri="{FF2B5EF4-FFF2-40B4-BE49-F238E27FC236}">
                  <a16:creationId xmlns:a16="http://schemas.microsoft.com/office/drawing/2014/main" id="{095DA678-85D4-D145-BE5A-72FDCD1B4E19}"/>
                </a:ext>
              </a:extLst>
            </p:cNvPr>
            <p:cNvSpPr txBox="1"/>
            <p:nvPr/>
          </p:nvSpPr>
          <p:spPr>
            <a:xfrm>
              <a:off x="2065021" y="3693453"/>
              <a:ext cx="3406139" cy="584775"/>
            </a:xfrm>
            <a:prstGeom prst="rect">
              <a:avLst/>
            </a:prstGeom>
            <a:solidFill>
              <a:schemeClr val="accent1">
                <a:lumMod val="60000"/>
                <a:lumOff val="40000"/>
                <a:alpha val="40000"/>
              </a:schemeClr>
            </a:solidFill>
            <a:ln>
              <a:solidFill>
                <a:schemeClr val="accent1">
                  <a:shade val="50000"/>
                </a:schemeClr>
              </a:solidFill>
            </a:ln>
          </p:spPr>
          <p:txBody>
            <a:bodyPr wrap="square" rtlCol="0">
              <a:spAutoFit/>
            </a:bodyPr>
            <a:lstStyle/>
            <a:p>
              <a:r>
                <a:rPr lang="en-US" sz="1600" dirty="0" err="1"/>
                <a:t>Derraik</a:t>
              </a:r>
              <a:r>
                <a:rPr lang="en-US" sz="1600" dirty="0"/>
                <a:t> 2002, Pollution of the Marine Environment by Plastic Debris</a:t>
              </a:r>
              <a:endParaRPr lang="en-US" sz="1600" i="1" dirty="0"/>
            </a:p>
          </p:txBody>
        </p:sp>
        <p:sp>
          <p:nvSpPr>
            <p:cNvPr id="32" name="Freeform 31">
              <a:extLst>
                <a:ext uri="{FF2B5EF4-FFF2-40B4-BE49-F238E27FC236}">
                  <a16:creationId xmlns:a16="http://schemas.microsoft.com/office/drawing/2014/main" id="{742845C9-B863-4946-B565-B24586DC90AA}"/>
                </a:ext>
              </a:extLst>
            </p:cNvPr>
            <p:cNvSpPr/>
            <p:nvPr/>
          </p:nvSpPr>
          <p:spPr>
            <a:xfrm>
              <a:off x="5471160" y="3693453"/>
              <a:ext cx="2103120" cy="401612"/>
            </a:xfrm>
            <a:custGeom>
              <a:avLst/>
              <a:gdLst>
                <a:gd name="connsiteX0" fmla="*/ 3283071 w 3283071"/>
                <a:gd name="connsiteY0" fmla="*/ 1653415 h 1653415"/>
                <a:gd name="connsiteX1" fmla="*/ 1301871 w 3283071"/>
                <a:gd name="connsiteY1" fmla="*/ 83695 h 1653415"/>
                <a:gd name="connsiteX2" fmla="*/ 539871 w 3283071"/>
                <a:gd name="connsiteY2" fmla="*/ 525655 h 1653415"/>
                <a:gd name="connsiteX3" fmla="*/ 52191 w 3283071"/>
                <a:gd name="connsiteY3" fmla="*/ 37975 h 1653415"/>
                <a:gd name="connsiteX4" fmla="*/ 36951 w 3283071"/>
                <a:gd name="connsiteY4" fmla="*/ 68455 h 1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071" h="1653415">
                  <a:moveTo>
                    <a:pt x="3283071" y="1653415"/>
                  </a:moveTo>
                  <a:cubicBezTo>
                    <a:pt x="2521071" y="962535"/>
                    <a:pt x="1759071" y="271655"/>
                    <a:pt x="1301871" y="83695"/>
                  </a:cubicBezTo>
                  <a:cubicBezTo>
                    <a:pt x="844671" y="-104265"/>
                    <a:pt x="748151" y="533275"/>
                    <a:pt x="539871" y="525655"/>
                  </a:cubicBezTo>
                  <a:cubicBezTo>
                    <a:pt x="331591" y="518035"/>
                    <a:pt x="136011" y="114175"/>
                    <a:pt x="52191" y="37975"/>
                  </a:cubicBezTo>
                  <a:cubicBezTo>
                    <a:pt x="-31629" y="-38225"/>
                    <a:pt x="2661" y="15115"/>
                    <a:pt x="36951" y="684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93AF8B-DCF7-024A-A307-639D399079F0}"/>
                </a:ext>
              </a:extLst>
            </p:cNvPr>
            <p:cNvSpPr/>
            <p:nvPr/>
          </p:nvSpPr>
          <p:spPr>
            <a:xfrm>
              <a:off x="7482839" y="4001846"/>
              <a:ext cx="198120" cy="222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BE8D77A0-4C71-CE40-ADAF-A2E3A5F4BD45}"/>
              </a:ext>
            </a:extLst>
          </p:cNvPr>
          <p:cNvGrpSpPr/>
          <p:nvPr/>
        </p:nvGrpSpPr>
        <p:grpSpPr>
          <a:xfrm>
            <a:off x="2103122" y="1385477"/>
            <a:ext cx="7414258" cy="2674168"/>
            <a:chOff x="2103122" y="1385477"/>
            <a:chExt cx="7414258" cy="2674168"/>
          </a:xfrm>
        </p:grpSpPr>
        <p:sp>
          <p:nvSpPr>
            <p:cNvPr id="8" name="Freeform 7">
              <a:extLst>
                <a:ext uri="{FF2B5EF4-FFF2-40B4-BE49-F238E27FC236}">
                  <a16:creationId xmlns:a16="http://schemas.microsoft.com/office/drawing/2014/main" id="{2A73663C-F163-FA45-9C24-FA523514F1A8}"/>
                </a:ext>
              </a:extLst>
            </p:cNvPr>
            <p:cNvSpPr/>
            <p:nvPr/>
          </p:nvSpPr>
          <p:spPr>
            <a:xfrm>
              <a:off x="4891901" y="3015002"/>
              <a:ext cx="4526419" cy="276838"/>
            </a:xfrm>
            <a:custGeom>
              <a:avLst/>
              <a:gdLst>
                <a:gd name="connsiteX0" fmla="*/ 3283071 w 3283071"/>
                <a:gd name="connsiteY0" fmla="*/ 1653415 h 1653415"/>
                <a:gd name="connsiteX1" fmla="*/ 1301871 w 3283071"/>
                <a:gd name="connsiteY1" fmla="*/ 83695 h 1653415"/>
                <a:gd name="connsiteX2" fmla="*/ 539871 w 3283071"/>
                <a:gd name="connsiteY2" fmla="*/ 525655 h 1653415"/>
                <a:gd name="connsiteX3" fmla="*/ 52191 w 3283071"/>
                <a:gd name="connsiteY3" fmla="*/ 37975 h 1653415"/>
                <a:gd name="connsiteX4" fmla="*/ 36951 w 3283071"/>
                <a:gd name="connsiteY4" fmla="*/ 68455 h 1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071" h="1653415">
                  <a:moveTo>
                    <a:pt x="3283071" y="1653415"/>
                  </a:moveTo>
                  <a:cubicBezTo>
                    <a:pt x="2521071" y="962535"/>
                    <a:pt x="1759071" y="271655"/>
                    <a:pt x="1301871" y="83695"/>
                  </a:cubicBezTo>
                  <a:cubicBezTo>
                    <a:pt x="844671" y="-104265"/>
                    <a:pt x="748151" y="533275"/>
                    <a:pt x="539871" y="525655"/>
                  </a:cubicBezTo>
                  <a:cubicBezTo>
                    <a:pt x="331591" y="518035"/>
                    <a:pt x="136011" y="114175"/>
                    <a:pt x="52191" y="37975"/>
                  </a:cubicBezTo>
                  <a:cubicBezTo>
                    <a:pt x="-31629" y="-38225"/>
                    <a:pt x="2661" y="15115"/>
                    <a:pt x="36951" y="684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47F9D01-A896-8F42-A054-FCAC1F22C40F}"/>
                </a:ext>
              </a:extLst>
            </p:cNvPr>
            <p:cNvSpPr txBox="1"/>
            <p:nvPr/>
          </p:nvSpPr>
          <p:spPr>
            <a:xfrm>
              <a:off x="2103122" y="2406771"/>
              <a:ext cx="2826879" cy="584775"/>
            </a:xfrm>
            <a:prstGeom prst="rect">
              <a:avLst/>
            </a:prstGeom>
            <a:solidFill>
              <a:schemeClr val="accent1">
                <a:lumMod val="60000"/>
                <a:lumOff val="40000"/>
                <a:alpha val="40000"/>
              </a:schemeClr>
            </a:solidFill>
            <a:ln>
              <a:solidFill>
                <a:schemeClr val="accent1">
                  <a:shade val="50000"/>
                </a:schemeClr>
              </a:solidFill>
            </a:ln>
          </p:spPr>
          <p:txBody>
            <a:bodyPr wrap="square" rtlCol="0">
              <a:spAutoFit/>
            </a:bodyPr>
            <a:lstStyle/>
            <a:p>
              <a:r>
                <a:rPr lang="en-US" sz="1600" dirty="0" err="1"/>
                <a:t>Andrady</a:t>
              </a:r>
              <a:r>
                <a:rPr lang="en-US" sz="1600" dirty="0"/>
                <a:t> 2011, Microplastics in the Marine Environment</a:t>
              </a:r>
              <a:endParaRPr lang="en-US" sz="1600" i="1" dirty="0"/>
            </a:p>
          </p:txBody>
        </p:sp>
        <p:sp>
          <p:nvSpPr>
            <p:cNvPr id="33" name="Freeform 32">
              <a:extLst>
                <a:ext uri="{FF2B5EF4-FFF2-40B4-BE49-F238E27FC236}">
                  <a16:creationId xmlns:a16="http://schemas.microsoft.com/office/drawing/2014/main" id="{94B5F310-558C-9A41-A44B-C4817C64F497}"/>
                </a:ext>
              </a:extLst>
            </p:cNvPr>
            <p:cNvSpPr/>
            <p:nvPr/>
          </p:nvSpPr>
          <p:spPr>
            <a:xfrm rot="3736209" flipV="1">
              <a:off x="6305707" y="1402468"/>
              <a:ext cx="2674168" cy="2640185"/>
            </a:xfrm>
            <a:custGeom>
              <a:avLst/>
              <a:gdLst>
                <a:gd name="connsiteX0" fmla="*/ 3283071 w 3283071"/>
                <a:gd name="connsiteY0" fmla="*/ 1653415 h 1653415"/>
                <a:gd name="connsiteX1" fmla="*/ 1301871 w 3283071"/>
                <a:gd name="connsiteY1" fmla="*/ 83695 h 1653415"/>
                <a:gd name="connsiteX2" fmla="*/ 539871 w 3283071"/>
                <a:gd name="connsiteY2" fmla="*/ 525655 h 1653415"/>
                <a:gd name="connsiteX3" fmla="*/ 52191 w 3283071"/>
                <a:gd name="connsiteY3" fmla="*/ 37975 h 1653415"/>
                <a:gd name="connsiteX4" fmla="*/ 36951 w 3283071"/>
                <a:gd name="connsiteY4" fmla="*/ 68455 h 1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071" h="1653415">
                  <a:moveTo>
                    <a:pt x="3283071" y="1653415"/>
                  </a:moveTo>
                  <a:cubicBezTo>
                    <a:pt x="2521071" y="962535"/>
                    <a:pt x="1759071" y="271655"/>
                    <a:pt x="1301871" y="83695"/>
                  </a:cubicBezTo>
                  <a:cubicBezTo>
                    <a:pt x="844671" y="-104265"/>
                    <a:pt x="748151" y="533275"/>
                    <a:pt x="539871" y="525655"/>
                  </a:cubicBezTo>
                  <a:cubicBezTo>
                    <a:pt x="331591" y="518035"/>
                    <a:pt x="136011" y="114175"/>
                    <a:pt x="52191" y="37975"/>
                  </a:cubicBezTo>
                  <a:cubicBezTo>
                    <a:pt x="-31629" y="-38225"/>
                    <a:pt x="2661" y="15115"/>
                    <a:pt x="36951" y="684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BB01502-46B2-DB4E-8BF4-C3622A152A4F}"/>
                </a:ext>
              </a:extLst>
            </p:cNvPr>
            <p:cNvSpPr txBox="1"/>
            <p:nvPr/>
          </p:nvSpPr>
          <p:spPr>
            <a:xfrm>
              <a:off x="3031788" y="1544982"/>
              <a:ext cx="2880358" cy="584775"/>
            </a:xfrm>
            <a:prstGeom prst="rect">
              <a:avLst/>
            </a:prstGeom>
            <a:solidFill>
              <a:schemeClr val="accent1">
                <a:lumMod val="60000"/>
                <a:lumOff val="40000"/>
                <a:alpha val="40000"/>
              </a:schemeClr>
            </a:solidFill>
            <a:ln>
              <a:solidFill>
                <a:schemeClr val="accent1">
                  <a:shade val="50000"/>
                </a:schemeClr>
              </a:solidFill>
            </a:ln>
          </p:spPr>
          <p:txBody>
            <a:bodyPr wrap="square" rtlCol="0">
              <a:spAutoFit/>
            </a:bodyPr>
            <a:lstStyle/>
            <a:p>
              <a:r>
                <a:rPr lang="en-US" sz="1600" dirty="0"/>
                <a:t>Cole et al 2011, Microplastics as Contaminants in the Marine Env.</a:t>
              </a:r>
              <a:endParaRPr lang="en-US" sz="1600" i="1" dirty="0"/>
            </a:p>
          </p:txBody>
        </p:sp>
        <p:sp>
          <p:nvSpPr>
            <p:cNvPr id="19" name="Oval 18">
              <a:extLst>
                <a:ext uri="{FF2B5EF4-FFF2-40B4-BE49-F238E27FC236}">
                  <a16:creationId xmlns:a16="http://schemas.microsoft.com/office/drawing/2014/main" id="{86CE90B0-32C1-E149-92C7-3B1DB131D51D}"/>
                </a:ext>
              </a:extLst>
            </p:cNvPr>
            <p:cNvSpPr/>
            <p:nvPr/>
          </p:nvSpPr>
          <p:spPr>
            <a:xfrm>
              <a:off x="9319260" y="3222537"/>
              <a:ext cx="198120" cy="222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10C91C82-437C-D246-ADEB-D7F5123D14A0}"/>
              </a:ext>
            </a:extLst>
          </p:cNvPr>
          <p:cNvGrpSpPr/>
          <p:nvPr/>
        </p:nvGrpSpPr>
        <p:grpSpPr>
          <a:xfrm>
            <a:off x="7680959" y="3806978"/>
            <a:ext cx="3810768" cy="1917224"/>
            <a:chOff x="7664952" y="3711253"/>
            <a:chExt cx="3810768" cy="1917224"/>
          </a:xfrm>
        </p:grpSpPr>
        <p:sp>
          <p:nvSpPr>
            <p:cNvPr id="36" name="TextBox 35">
              <a:extLst>
                <a:ext uri="{FF2B5EF4-FFF2-40B4-BE49-F238E27FC236}">
                  <a16:creationId xmlns:a16="http://schemas.microsoft.com/office/drawing/2014/main" id="{4FF84D51-3D29-3C49-8A5B-0FEAE60BF9FB}"/>
                </a:ext>
              </a:extLst>
            </p:cNvPr>
            <p:cNvSpPr txBox="1"/>
            <p:nvPr/>
          </p:nvSpPr>
          <p:spPr>
            <a:xfrm>
              <a:off x="7664952" y="4797480"/>
              <a:ext cx="3810768" cy="830997"/>
            </a:xfrm>
            <a:prstGeom prst="rect">
              <a:avLst/>
            </a:prstGeom>
            <a:solidFill>
              <a:schemeClr val="accent1">
                <a:lumMod val="60000"/>
                <a:lumOff val="40000"/>
                <a:alpha val="40000"/>
              </a:schemeClr>
            </a:solidFill>
            <a:ln>
              <a:solidFill>
                <a:schemeClr val="accent1">
                  <a:shade val="50000"/>
                </a:schemeClr>
              </a:solidFill>
            </a:ln>
          </p:spPr>
          <p:txBody>
            <a:bodyPr wrap="square" rtlCol="0">
              <a:spAutoFit/>
            </a:bodyPr>
            <a:lstStyle/>
            <a:p>
              <a:r>
                <a:rPr lang="en-US" sz="1600" dirty="0"/>
                <a:t>Hidalgo-</a:t>
              </a:r>
              <a:r>
                <a:rPr lang="en-US" sz="1600" dirty="0" err="1"/>
                <a:t>Ruz</a:t>
              </a:r>
              <a:r>
                <a:rPr lang="en-US" sz="1600" dirty="0"/>
                <a:t> et al 2012, Microplastics in the Marine Environment: A review of the methods used for id. and quantification</a:t>
              </a:r>
              <a:endParaRPr lang="en-US" sz="1600" i="1" dirty="0"/>
            </a:p>
          </p:txBody>
        </p:sp>
        <p:sp>
          <p:nvSpPr>
            <p:cNvPr id="38" name="Freeform 37">
              <a:extLst>
                <a:ext uri="{FF2B5EF4-FFF2-40B4-BE49-F238E27FC236}">
                  <a16:creationId xmlns:a16="http://schemas.microsoft.com/office/drawing/2014/main" id="{8C9F1674-3ED6-D04D-9510-72BCBEB8FA5C}"/>
                </a:ext>
              </a:extLst>
            </p:cNvPr>
            <p:cNvSpPr/>
            <p:nvPr/>
          </p:nvSpPr>
          <p:spPr>
            <a:xfrm rot="10800000">
              <a:off x="9639262" y="3764810"/>
              <a:ext cx="1836457" cy="1032669"/>
            </a:xfrm>
            <a:custGeom>
              <a:avLst/>
              <a:gdLst>
                <a:gd name="connsiteX0" fmla="*/ 3283071 w 3283071"/>
                <a:gd name="connsiteY0" fmla="*/ 1653415 h 1653415"/>
                <a:gd name="connsiteX1" fmla="*/ 1301871 w 3283071"/>
                <a:gd name="connsiteY1" fmla="*/ 83695 h 1653415"/>
                <a:gd name="connsiteX2" fmla="*/ 539871 w 3283071"/>
                <a:gd name="connsiteY2" fmla="*/ 525655 h 1653415"/>
                <a:gd name="connsiteX3" fmla="*/ 52191 w 3283071"/>
                <a:gd name="connsiteY3" fmla="*/ 37975 h 1653415"/>
                <a:gd name="connsiteX4" fmla="*/ 36951 w 3283071"/>
                <a:gd name="connsiteY4" fmla="*/ 68455 h 1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071" h="1653415">
                  <a:moveTo>
                    <a:pt x="3283071" y="1653415"/>
                  </a:moveTo>
                  <a:cubicBezTo>
                    <a:pt x="2521071" y="962535"/>
                    <a:pt x="1759071" y="271655"/>
                    <a:pt x="1301871" y="83695"/>
                  </a:cubicBezTo>
                  <a:cubicBezTo>
                    <a:pt x="844671" y="-104265"/>
                    <a:pt x="748151" y="533275"/>
                    <a:pt x="539871" y="525655"/>
                  </a:cubicBezTo>
                  <a:cubicBezTo>
                    <a:pt x="331591" y="518035"/>
                    <a:pt x="136011" y="114175"/>
                    <a:pt x="52191" y="37975"/>
                  </a:cubicBezTo>
                  <a:cubicBezTo>
                    <a:pt x="-31629" y="-38225"/>
                    <a:pt x="2661" y="15115"/>
                    <a:pt x="36951" y="684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53C0C7-71AC-C746-8EA2-3C5B81FCCD6F}"/>
                </a:ext>
              </a:extLst>
            </p:cNvPr>
            <p:cNvSpPr/>
            <p:nvPr/>
          </p:nvSpPr>
          <p:spPr>
            <a:xfrm>
              <a:off x="9517380" y="3711253"/>
              <a:ext cx="198120" cy="222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412D0F2-EBAF-054E-B3B6-BD8DAF9D708E}"/>
              </a:ext>
            </a:extLst>
          </p:cNvPr>
          <p:cNvGrpSpPr/>
          <p:nvPr/>
        </p:nvGrpSpPr>
        <p:grpSpPr>
          <a:xfrm>
            <a:off x="7024172" y="1998946"/>
            <a:ext cx="3102806" cy="1352597"/>
            <a:chOff x="7024172" y="1979896"/>
            <a:chExt cx="3102806" cy="1352597"/>
          </a:xfrm>
        </p:grpSpPr>
        <p:sp>
          <p:nvSpPr>
            <p:cNvPr id="35" name="TextBox 34">
              <a:extLst>
                <a:ext uri="{FF2B5EF4-FFF2-40B4-BE49-F238E27FC236}">
                  <a16:creationId xmlns:a16="http://schemas.microsoft.com/office/drawing/2014/main" id="{D8920BBD-3733-9A4A-9526-3F79A31119C9}"/>
                </a:ext>
              </a:extLst>
            </p:cNvPr>
            <p:cNvSpPr txBox="1"/>
            <p:nvPr/>
          </p:nvSpPr>
          <p:spPr>
            <a:xfrm>
              <a:off x="7024172" y="1979896"/>
              <a:ext cx="2873439" cy="830997"/>
            </a:xfrm>
            <a:prstGeom prst="rect">
              <a:avLst/>
            </a:prstGeom>
            <a:solidFill>
              <a:schemeClr val="accent1">
                <a:lumMod val="60000"/>
                <a:lumOff val="40000"/>
                <a:alpha val="40000"/>
              </a:schemeClr>
            </a:solidFill>
            <a:ln>
              <a:solidFill>
                <a:schemeClr val="accent1">
                  <a:shade val="50000"/>
                </a:schemeClr>
              </a:solidFill>
            </a:ln>
          </p:spPr>
          <p:txBody>
            <a:bodyPr wrap="square" rtlCol="0">
              <a:spAutoFit/>
            </a:bodyPr>
            <a:lstStyle/>
            <a:p>
              <a:r>
                <a:rPr lang="en-US" sz="1600" dirty="0"/>
                <a:t>Wright et al 2014, The Physical Impacts of Plastics on Marine Organisms</a:t>
              </a:r>
              <a:endParaRPr lang="en-US" sz="1600" i="1" dirty="0"/>
            </a:p>
          </p:txBody>
        </p:sp>
        <p:sp>
          <p:nvSpPr>
            <p:cNvPr id="16" name="Freeform 15">
              <a:extLst>
                <a:ext uri="{FF2B5EF4-FFF2-40B4-BE49-F238E27FC236}">
                  <a16:creationId xmlns:a16="http://schemas.microsoft.com/office/drawing/2014/main" id="{543399F5-0D48-FA40-AE11-CAF464F96521}"/>
                </a:ext>
              </a:extLst>
            </p:cNvPr>
            <p:cNvSpPr/>
            <p:nvPr/>
          </p:nvSpPr>
          <p:spPr>
            <a:xfrm rot="10800000">
              <a:off x="9159240" y="2845389"/>
              <a:ext cx="838198" cy="339226"/>
            </a:xfrm>
            <a:custGeom>
              <a:avLst/>
              <a:gdLst>
                <a:gd name="connsiteX0" fmla="*/ 3283071 w 3283071"/>
                <a:gd name="connsiteY0" fmla="*/ 1653415 h 1653415"/>
                <a:gd name="connsiteX1" fmla="*/ 1301871 w 3283071"/>
                <a:gd name="connsiteY1" fmla="*/ 83695 h 1653415"/>
                <a:gd name="connsiteX2" fmla="*/ 539871 w 3283071"/>
                <a:gd name="connsiteY2" fmla="*/ 525655 h 1653415"/>
                <a:gd name="connsiteX3" fmla="*/ 52191 w 3283071"/>
                <a:gd name="connsiteY3" fmla="*/ 37975 h 1653415"/>
                <a:gd name="connsiteX4" fmla="*/ 36951 w 3283071"/>
                <a:gd name="connsiteY4" fmla="*/ 68455 h 1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071" h="1653415">
                  <a:moveTo>
                    <a:pt x="3283071" y="1653415"/>
                  </a:moveTo>
                  <a:cubicBezTo>
                    <a:pt x="2521071" y="962535"/>
                    <a:pt x="1759071" y="271655"/>
                    <a:pt x="1301871" y="83695"/>
                  </a:cubicBezTo>
                  <a:cubicBezTo>
                    <a:pt x="844671" y="-104265"/>
                    <a:pt x="748151" y="533275"/>
                    <a:pt x="539871" y="525655"/>
                  </a:cubicBezTo>
                  <a:cubicBezTo>
                    <a:pt x="331591" y="518035"/>
                    <a:pt x="136011" y="114175"/>
                    <a:pt x="52191" y="37975"/>
                  </a:cubicBezTo>
                  <a:cubicBezTo>
                    <a:pt x="-31629" y="-38225"/>
                    <a:pt x="2661" y="15115"/>
                    <a:pt x="36951" y="684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DAF0E64-E479-B944-8879-376D5A7F4134}"/>
                </a:ext>
              </a:extLst>
            </p:cNvPr>
            <p:cNvSpPr/>
            <p:nvPr/>
          </p:nvSpPr>
          <p:spPr>
            <a:xfrm>
              <a:off x="9928858" y="3109597"/>
              <a:ext cx="198120" cy="222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930958C4-47E9-874C-9F9F-E2EDDADE86D2}"/>
              </a:ext>
            </a:extLst>
          </p:cNvPr>
          <p:cNvGrpSpPr/>
          <p:nvPr/>
        </p:nvGrpSpPr>
        <p:grpSpPr>
          <a:xfrm>
            <a:off x="7417095" y="1019525"/>
            <a:ext cx="3215640" cy="1914193"/>
            <a:chOff x="7417095" y="1019525"/>
            <a:chExt cx="3215640" cy="1914193"/>
          </a:xfrm>
        </p:grpSpPr>
        <p:sp>
          <p:nvSpPr>
            <p:cNvPr id="37" name="TextBox 36">
              <a:extLst>
                <a:ext uri="{FF2B5EF4-FFF2-40B4-BE49-F238E27FC236}">
                  <a16:creationId xmlns:a16="http://schemas.microsoft.com/office/drawing/2014/main" id="{D792DC97-5144-9F44-AC46-48CB8613F624}"/>
                </a:ext>
              </a:extLst>
            </p:cNvPr>
            <p:cNvSpPr txBox="1"/>
            <p:nvPr/>
          </p:nvSpPr>
          <p:spPr>
            <a:xfrm>
              <a:off x="7417095" y="1019525"/>
              <a:ext cx="3215640" cy="584775"/>
            </a:xfrm>
            <a:prstGeom prst="rect">
              <a:avLst/>
            </a:prstGeom>
            <a:solidFill>
              <a:schemeClr val="accent1">
                <a:lumMod val="60000"/>
                <a:lumOff val="40000"/>
                <a:alpha val="40000"/>
              </a:schemeClr>
            </a:solidFill>
            <a:ln>
              <a:solidFill>
                <a:schemeClr val="accent1">
                  <a:shade val="50000"/>
                </a:schemeClr>
              </a:solidFill>
            </a:ln>
          </p:spPr>
          <p:txBody>
            <a:bodyPr wrap="square" rtlCol="0">
              <a:spAutoFit/>
            </a:bodyPr>
            <a:lstStyle/>
            <a:p>
              <a:r>
                <a:rPr lang="en-US" sz="1600" dirty="0" err="1"/>
                <a:t>Jambeck</a:t>
              </a:r>
              <a:r>
                <a:rPr lang="en-US" sz="1600" dirty="0"/>
                <a:t> et al 2015, Plastic Waste Inputs from Land into the Ocean</a:t>
              </a:r>
              <a:endParaRPr lang="en-US" sz="1600" i="1" dirty="0"/>
            </a:p>
          </p:txBody>
        </p:sp>
        <p:sp>
          <p:nvSpPr>
            <p:cNvPr id="39" name="Freeform 38">
              <a:extLst>
                <a:ext uri="{FF2B5EF4-FFF2-40B4-BE49-F238E27FC236}">
                  <a16:creationId xmlns:a16="http://schemas.microsoft.com/office/drawing/2014/main" id="{65AF9528-ECDA-F249-B581-4886F53A624D}"/>
                </a:ext>
              </a:extLst>
            </p:cNvPr>
            <p:cNvSpPr/>
            <p:nvPr/>
          </p:nvSpPr>
          <p:spPr>
            <a:xfrm rot="277202" flipH="1">
              <a:off x="10306718" y="1600978"/>
              <a:ext cx="165329" cy="1253104"/>
            </a:xfrm>
            <a:custGeom>
              <a:avLst/>
              <a:gdLst>
                <a:gd name="connsiteX0" fmla="*/ 3283071 w 3283071"/>
                <a:gd name="connsiteY0" fmla="*/ 1653415 h 1653415"/>
                <a:gd name="connsiteX1" fmla="*/ 1301871 w 3283071"/>
                <a:gd name="connsiteY1" fmla="*/ 83695 h 1653415"/>
                <a:gd name="connsiteX2" fmla="*/ 539871 w 3283071"/>
                <a:gd name="connsiteY2" fmla="*/ 525655 h 1653415"/>
                <a:gd name="connsiteX3" fmla="*/ 52191 w 3283071"/>
                <a:gd name="connsiteY3" fmla="*/ 37975 h 1653415"/>
                <a:gd name="connsiteX4" fmla="*/ 36951 w 3283071"/>
                <a:gd name="connsiteY4" fmla="*/ 68455 h 165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3071" h="1653415">
                  <a:moveTo>
                    <a:pt x="3283071" y="1653415"/>
                  </a:moveTo>
                  <a:cubicBezTo>
                    <a:pt x="2521071" y="962535"/>
                    <a:pt x="1759071" y="271655"/>
                    <a:pt x="1301871" y="83695"/>
                  </a:cubicBezTo>
                  <a:cubicBezTo>
                    <a:pt x="844671" y="-104265"/>
                    <a:pt x="748151" y="533275"/>
                    <a:pt x="539871" y="525655"/>
                  </a:cubicBezTo>
                  <a:cubicBezTo>
                    <a:pt x="331591" y="518035"/>
                    <a:pt x="136011" y="114175"/>
                    <a:pt x="52191" y="37975"/>
                  </a:cubicBezTo>
                  <a:cubicBezTo>
                    <a:pt x="-31629" y="-38225"/>
                    <a:pt x="2661" y="15115"/>
                    <a:pt x="36951" y="684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CF2B7A8-7255-D34F-A84C-DE3B3D55E528}"/>
                </a:ext>
              </a:extLst>
            </p:cNvPr>
            <p:cNvSpPr/>
            <p:nvPr/>
          </p:nvSpPr>
          <p:spPr>
            <a:xfrm>
              <a:off x="10126978" y="2710822"/>
              <a:ext cx="198120" cy="222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E681E81B-9769-8D44-8A1A-3BB74770CD24}"/>
              </a:ext>
            </a:extLst>
          </p:cNvPr>
          <p:cNvSpPr txBox="1"/>
          <p:nvPr/>
        </p:nvSpPr>
        <p:spPr>
          <a:xfrm>
            <a:off x="929640" y="4811757"/>
            <a:ext cx="2631810" cy="646331"/>
          </a:xfrm>
          <a:prstGeom prst="rect">
            <a:avLst/>
          </a:prstGeom>
          <a:solidFill>
            <a:schemeClr val="accent1">
              <a:lumMod val="60000"/>
              <a:lumOff val="40000"/>
              <a:alpha val="40000"/>
            </a:schemeClr>
          </a:solidFill>
          <a:ln>
            <a:solidFill>
              <a:schemeClr val="accent1">
                <a:shade val="50000"/>
              </a:schemeClr>
            </a:solidFill>
          </a:ln>
        </p:spPr>
        <p:txBody>
          <a:bodyPr wrap="square" rtlCol="0">
            <a:spAutoFit/>
          </a:bodyPr>
          <a:lstStyle/>
          <a:p>
            <a:pPr algn="ctr"/>
            <a:r>
              <a:rPr lang="en-US" dirty="0"/>
              <a:t>Influential Papers</a:t>
            </a:r>
          </a:p>
          <a:p>
            <a:pPr algn="ctr"/>
            <a:r>
              <a:rPr lang="en-US" dirty="0"/>
              <a:t>(more than 100 citations)</a:t>
            </a:r>
          </a:p>
        </p:txBody>
      </p:sp>
    </p:spTree>
    <p:extLst>
      <p:ext uri="{BB962C8B-B14F-4D97-AF65-F5344CB8AC3E}">
        <p14:creationId xmlns:p14="http://schemas.microsoft.com/office/powerpoint/2010/main" val="42649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7D8E82-435E-C140-B91A-066C87856FBA}"/>
              </a:ext>
            </a:extLst>
          </p:cNvPr>
          <p:cNvPicPr>
            <a:picLocks noChangeAspect="1"/>
          </p:cNvPicPr>
          <p:nvPr/>
        </p:nvPicPr>
        <p:blipFill>
          <a:blip r:embed="rId3"/>
          <a:stretch>
            <a:fillRect/>
          </a:stretch>
        </p:blipFill>
        <p:spPr>
          <a:xfrm>
            <a:off x="0" y="0"/>
            <a:ext cx="12192000" cy="6858000"/>
          </a:xfrm>
          <a:prstGeom prst="rect">
            <a:avLst/>
          </a:prstGeom>
        </p:spPr>
      </p:pic>
      <p:pic>
        <p:nvPicPr>
          <p:cNvPr id="5" name="Content Placeholder 4" descr="A close up of a map&#10;&#10;Description automatically generated">
            <a:extLst>
              <a:ext uri="{FF2B5EF4-FFF2-40B4-BE49-F238E27FC236}">
                <a16:creationId xmlns:a16="http://schemas.microsoft.com/office/drawing/2014/main" id="{7D12D567-F19A-664B-9760-090BEA9F728B}"/>
              </a:ext>
            </a:extLst>
          </p:cNvPr>
          <p:cNvPicPr>
            <a:picLocks noGrp="1" noChangeAspect="1"/>
          </p:cNvPicPr>
          <p:nvPr>
            <p:ph idx="1"/>
          </p:nvPr>
        </p:nvPicPr>
        <p:blipFill>
          <a:blip r:embed="rId4"/>
          <a:stretch>
            <a:fillRect/>
          </a:stretch>
        </p:blipFill>
        <p:spPr>
          <a:xfrm>
            <a:off x="1789867" y="1681245"/>
            <a:ext cx="8612266" cy="4351338"/>
          </a:xfrm>
        </p:spPr>
      </p:pic>
      <p:sp>
        <p:nvSpPr>
          <p:cNvPr id="6" name="TextBox 5">
            <a:extLst>
              <a:ext uri="{FF2B5EF4-FFF2-40B4-BE49-F238E27FC236}">
                <a16:creationId xmlns:a16="http://schemas.microsoft.com/office/drawing/2014/main" id="{FBB14E16-09E3-0D48-8057-C7B2E1E7FA2F}"/>
              </a:ext>
            </a:extLst>
          </p:cNvPr>
          <p:cNvSpPr txBox="1"/>
          <p:nvPr/>
        </p:nvSpPr>
        <p:spPr>
          <a:xfrm>
            <a:off x="237576" y="6457950"/>
            <a:ext cx="4010574" cy="369332"/>
          </a:xfrm>
          <a:prstGeom prst="rect">
            <a:avLst/>
          </a:prstGeom>
          <a:solidFill>
            <a:schemeClr val="bg1">
              <a:alpha val="75000"/>
            </a:schemeClr>
          </a:solidFill>
          <a:ln w="38100" cmpd="sng">
            <a:solidFill>
              <a:schemeClr val="tx1"/>
            </a:solidFill>
            <a:extLst>
              <a:ext uri="{C807C97D-BFC1-408E-A445-0C87EB9F89A2}">
                <ask:lineSketchStyleProps xmlns:ask="http://schemas.microsoft.com/office/drawing/2018/sketchyshapes" sd="1219033472">
                  <a:custGeom>
                    <a:avLst/>
                    <a:gdLst>
                      <a:gd name="connsiteX0" fmla="*/ 0 w 5459104"/>
                      <a:gd name="connsiteY0" fmla="*/ 0 h 923330"/>
                      <a:gd name="connsiteX1" fmla="*/ 5459104 w 5459104"/>
                      <a:gd name="connsiteY1" fmla="*/ 0 h 923330"/>
                      <a:gd name="connsiteX2" fmla="*/ 5459104 w 5459104"/>
                      <a:gd name="connsiteY2" fmla="*/ 923330 h 923330"/>
                      <a:gd name="connsiteX3" fmla="*/ 0 w 5459104"/>
                      <a:gd name="connsiteY3" fmla="*/ 923330 h 923330"/>
                      <a:gd name="connsiteX4" fmla="*/ 0 w 5459104"/>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104" h="923330" fill="none" extrusionOk="0">
                        <a:moveTo>
                          <a:pt x="0" y="0"/>
                        </a:moveTo>
                        <a:cubicBezTo>
                          <a:pt x="2004430" y="-49533"/>
                          <a:pt x="3167458" y="-14809"/>
                          <a:pt x="5459104" y="0"/>
                        </a:cubicBezTo>
                        <a:cubicBezTo>
                          <a:pt x="5498505" y="424377"/>
                          <a:pt x="5415261" y="732232"/>
                          <a:pt x="5459104" y="923330"/>
                        </a:cubicBezTo>
                        <a:cubicBezTo>
                          <a:pt x="4905719" y="875099"/>
                          <a:pt x="2324581" y="1007785"/>
                          <a:pt x="0" y="923330"/>
                        </a:cubicBezTo>
                        <a:cubicBezTo>
                          <a:pt x="38224" y="756041"/>
                          <a:pt x="-55899" y="456436"/>
                          <a:pt x="0" y="0"/>
                        </a:cubicBezTo>
                        <a:close/>
                      </a:path>
                      <a:path w="5459104" h="923330" stroke="0" extrusionOk="0">
                        <a:moveTo>
                          <a:pt x="0" y="0"/>
                        </a:moveTo>
                        <a:cubicBezTo>
                          <a:pt x="989526" y="118645"/>
                          <a:pt x="3272699" y="116012"/>
                          <a:pt x="5459104" y="0"/>
                        </a:cubicBezTo>
                        <a:cubicBezTo>
                          <a:pt x="5519399" y="381580"/>
                          <a:pt x="5473664" y="685430"/>
                          <a:pt x="5459104" y="923330"/>
                        </a:cubicBezTo>
                        <a:cubicBezTo>
                          <a:pt x="4230124" y="1057930"/>
                          <a:pt x="1149731" y="766134"/>
                          <a:pt x="0" y="923330"/>
                        </a:cubicBezTo>
                        <a:cubicBezTo>
                          <a:pt x="-30048" y="745367"/>
                          <a:pt x="-893" y="214319"/>
                          <a:pt x="0" y="0"/>
                        </a:cubicBezTo>
                        <a:close/>
                      </a:path>
                    </a:pathLst>
                  </a:custGeom>
                  <ask:type>
                    <ask:lineSketchNone/>
                  </ask:type>
                </ask:lineSketchStyleProps>
              </a:ext>
            </a:extLst>
          </a:ln>
        </p:spPr>
        <p:txBody>
          <a:bodyPr wrap="square" rtlCol="0">
            <a:spAutoFit/>
          </a:bodyPr>
          <a:lstStyle/>
          <a:p>
            <a:r>
              <a:rPr lang="en-AU" b="1" dirty="0" err="1"/>
              <a:t>tmap</a:t>
            </a:r>
            <a:r>
              <a:rPr lang="en-AU" b="1" dirty="0"/>
              <a:t> package in R. M. </a:t>
            </a:r>
            <a:r>
              <a:rPr lang="en-AU" b="1" dirty="0" err="1"/>
              <a:t>Tennekes</a:t>
            </a:r>
            <a:r>
              <a:rPr lang="en-AU" b="1" dirty="0"/>
              <a:t>. 2018.</a:t>
            </a:r>
          </a:p>
        </p:txBody>
      </p:sp>
    </p:spTree>
    <p:extLst>
      <p:ext uri="{BB962C8B-B14F-4D97-AF65-F5344CB8AC3E}">
        <p14:creationId xmlns:p14="http://schemas.microsoft.com/office/powerpoint/2010/main" val="8222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C2D30CD8-B8A2-2B41-ABE9-8C5352CE6A5B}"/>
              </a:ext>
            </a:extLst>
          </p:cNvPr>
          <p:cNvPicPr>
            <a:picLocks noGrp="1" noChangeAspect="1"/>
          </p:cNvPicPr>
          <p:nvPr>
            <p:ph idx="1"/>
          </p:nvPr>
        </p:nvPicPr>
        <p:blipFill rotWithShape="1">
          <a:blip r:embed="rId3"/>
          <a:srcRect l="9153" t="8198" r="7501" b="15442"/>
          <a:stretch/>
        </p:blipFill>
        <p:spPr>
          <a:xfrm>
            <a:off x="666427" y="185980"/>
            <a:ext cx="10740326" cy="6307809"/>
          </a:xfrm>
        </p:spPr>
      </p:pic>
      <p:sp>
        <p:nvSpPr>
          <p:cNvPr id="6" name="TextBox 5">
            <a:extLst>
              <a:ext uri="{FF2B5EF4-FFF2-40B4-BE49-F238E27FC236}">
                <a16:creationId xmlns:a16="http://schemas.microsoft.com/office/drawing/2014/main" id="{3D21DC39-6F3B-AE41-B0EF-CBA107D9B075}"/>
              </a:ext>
            </a:extLst>
          </p:cNvPr>
          <p:cNvSpPr txBox="1"/>
          <p:nvPr/>
        </p:nvSpPr>
        <p:spPr>
          <a:xfrm>
            <a:off x="911699" y="2495934"/>
            <a:ext cx="1493768" cy="375297"/>
          </a:xfrm>
          <a:prstGeom prst="rect">
            <a:avLst/>
          </a:prstGeom>
          <a:noFill/>
        </p:spPr>
        <p:txBody>
          <a:bodyPr wrap="square" rtlCol="0">
            <a:spAutoFit/>
          </a:bodyPr>
          <a:lstStyle/>
          <a:p>
            <a:r>
              <a:rPr lang="en-US" dirty="0"/>
              <a:t>China</a:t>
            </a:r>
          </a:p>
        </p:txBody>
      </p:sp>
      <p:pic>
        <p:nvPicPr>
          <p:cNvPr id="8" name="Picture 7">
            <a:extLst>
              <a:ext uri="{FF2B5EF4-FFF2-40B4-BE49-F238E27FC236}">
                <a16:creationId xmlns:a16="http://schemas.microsoft.com/office/drawing/2014/main" id="{1450173E-AA72-3A4B-8CFB-ABB83504ECE2}"/>
              </a:ext>
            </a:extLst>
          </p:cNvPr>
          <p:cNvPicPr>
            <a:picLocks noChangeAspect="1"/>
          </p:cNvPicPr>
          <p:nvPr/>
        </p:nvPicPr>
        <p:blipFill>
          <a:blip r:embed="rId4"/>
          <a:stretch>
            <a:fillRect/>
          </a:stretch>
        </p:blipFill>
        <p:spPr>
          <a:xfrm>
            <a:off x="5943600" y="3308350"/>
            <a:ext cx="304800" cy="241300"/>
          </a:xfrm>
          <a:prstGeom prst="rect">
            <a:avLst/>
          </a:prstGeom>
        </p:spPr>
      </p:pic>
      <p:sp>
        <p:nvSpPr>
          <p:cNvPr id="14" name="TextBox 13">
            <a:extLst>
              <a:ext uri="{FF2B5EF4-FFF2-40B4-BE49-F238E27FC236}">
                <a16:creationId xmlns:a16="http://schemas.microsoft.com/office/drawing/2014/main" id="{0C000C5D-31CA-A748-BBC4-C482FDB40153}"/>
              </a:ext>
            </a:extLst>
          </p:cNvPr>
          <p:cNvSpPr txBox="1"/>
          <p:nvPr/>
        </p:nvSpPr>
        <p:spPr>
          <a:xfrm>
            <a:off x="3125869" y="5132244"/>
            <a:ext cx="1758483" cy="369332"/>
          </a:xfrm>
          <a:prstGeom prst="rect">
            <a:avLst/>
          </a:prstGeom>
          <a:noFill/>
        </p:spPr>
        <p:txBody>
          <a:bodyPr wrap="square" rtlCol="0">
            <a:spAutoFit/>
          </a:bodyPr>
          <a:lstStyle/>
          <a:p>
            <a:r>
              <a:rPr lang="en-US" dirty="0"/>
              <a:t>Canada &amp; Arctic</a:t>
            </a:r>
          </a:p>
        </p:txBody>
      </p:sp>
      <p:sp>
        <p:nvSpPr>
          <p:cNvPr id="15" name="TextBox 14">
            <a:extLst>
              <a:ext uri="{FF2B5EF4-FFF2-40B4-BE49-F238E27FC236}">
                <a16:creationId xmlns:a16="http://schemas.microsoft.com/office/drawing/2014/main" id="{436339D0-A62A-734B-8220-B3F7F3DCD6E0}"/>
              </a:ext>
            </a:extLst>
          </p:cNvPr>
          <p:cNvSpPr txBox="1"/>
          <p:nvPr/>
        </p:nvSpPr>
        <p:spPr>
          <a:xfrm>
            <a:off x="5894087" y="5138209"/>
            <a:ext cx="1758483" cy="369332"/>
          </a:xfrm>
          <a:prstGeom prst="rect">
            <a:avLst/>
          </a:prstGeom>
          <a:noFill/>
        </p:spPr>
        <p:txBody>
          <a:bodyPr wrap="square" rtlCol="0">
            <a:spAutoFit/>
          </a:bodyPr>
          <a:lstStyle/>
          <a:p>
            <a:r>
              <a:rPr lang="en-US" dirty="0"/>
              <a:t>Europe</a:t>
            </a:r>
          </a:p>
        </p:txBody>
      </p:sp>
      <p:sp>
        <p:nvSpPr>
          <p:cNvPr id="16" name="TextBox 15">
            <a:extLst>
              <a:ext uri="{FF2B5EF4-FFF2-40B4-BE49-F238E27FC236}">
                <a16:creationId xmlns:a16="http://schemas.microsoft.com/office/drawing/2014/main" id="{37992A18-085F-B347-BFCC-38A8C0FF37E5}"/>
              </a:ext>
            </a:extLst>
          </p:cNvPr>
          <p:cNvSpPr txBox="1"/>
          <p:nvPr/>
        </p:nvSpPr>
        <p:spPr>
          <a:xfrm>
            <a:off x="8188846" y="4082735"/>
            <a:ext cx="1758483" cy="369332"/>
          </a:xfrm>
          <a:prstGeom prst="rect">
            <a:avLst/>
          </a:prstGeom>
          <a:noFill/>
        </p:spPr>
        <p:txBody>
          <a:bodyPr wrap="square" rtlCol="0">
            <a:spAutoFit/>
          </a:bodyPr>
          <a:lstStyle/>
          <a:p>
            <a:r>
              <a:rPr lang="en-US" dirty="0"/>
              <a:t>Portugal</a:t>
            </a:r>
          </a:p>
        </p:txBody>
      </p:sp>
      <p:sp>
        <p:nvSpPr>
          <p:cNvPr id="17" name="TextBox 16">
            <a:extLst>
              <a:ext uri="{FF2B5EF4-FFF2-40B4-BE49-F238E27FC236}">
                <a16:creationId xmlns:a16="http://schemas.microsoft.com/office/drawing/2014/main" id="{7063F67E-ABDC-C94E-864E-B8C02E17310B}"/>
              </a:ext>
            </a:extLst>
          </p:cNvPr>
          <p:cNvSpPr txBox="1"/>
          <p:nvPr/>
        </p:nvSpPr>
        <p:spPr>
          <a:xfrm>
            <a:off x="3658294" y="2703052"/>
            <a:ext cx="2590106" cy="369332"/>
          </a:xfrm>
          <a:prstGeom prst="rect">
            <a:avLst/>
          </a:prstGeom>
          <a:noFill/>
        </p:spPr>
        <p:txBody>
          <a:bodyPr wrap="square" rtlCol="0">
            <a:spAutoFit/>
          </a:bodyPr>
          <a:lstStyle/>
          <a:p>
            <a:r>
              <a:rPr lang="en-US" dirty="0"/>
              <a:t>Asia</a:t>
            </a:r>
          </a:p>
        </p:txBody>
      </p:sp>
      <p:sp>
        <p:nvSpPr>
          <p:cNvPr id="18" name="TextBox 17">
            <a:extLst>
              <a:ext uri="{FF2B5EF4-FFF2-40B4-BE49-F238E27FC236}">
                <a16:creationId xmlns:a16="http://schemas.microsoft.com/office/drawing/2014/main" id="{C4795F67-EB82-6745-8EC9-34FEA382DD62}"/>
              </a:ext>
            </a:extLst>
          </p:cNvPr>
          <p:cNvSpPr txBox="1"/>
          <p:nvPr/>
        </p:nvSpPr>
        <p:spPr>
          <a:xfrm>
            <a:off x="3740397" y="3671317"/>
            <a:ext cx="1758483" cy="369332"/>
          </a:xfrm>
          <a:prstGeom prst="rect">
            <a:avLst/>
          </a:prstGeom>
          <a:noFill/>
        </p:spPr>
        <p:txBody>
          <a:bodyPr wrap="square" rtlCol="0">
            <a:spAutoFit/>
          </a:bodyPr>
          <a:lstStyle/>
          <a:p>
            <a:r>
              <a:rPr lang="en-US" dirty="0"/>
              <a:t>USA</a:t>
            </a:r>
          </a:p>
        </p:txBody>
      </p:sp>
      <p:sp>
        <p:nvSpPr>
          <p:cNvPr id="19" name="TextBox 18">
            <a:extLst>
              <a:ext uri="{FF2B5EF4-FFF2-40B4-BE49-F238E27FC236}">
                <a16:creationId xmlns:a16="http://schemas.microsoft.com/office/drawing/2014/main" id="{22C8BCB2-7500-BA48-A4F3-34E6CA0733D1}"/>
              </a:ext>
            </a:extLst>
          </p:cNvPr>
          <p:cNvSpPr txBox="1"/>
          <p:nvPr/>
        </p:nvSpPr>
        <p:spPr>
          <a:xfrm>
            <a:off x="6814367" y="3787800"/>
            <a:ext cx="1758483" cy="369332"/>
          </a:xfrm>
          <a:prstGeom prst="rect">
            <a:avLst/>
          </a:prstGeom>
          <a:noFill/>
        </p:spPr>
        <p:txBody>
          <a:bodyPr wrap="square" rtlCol="0">
            <a:spAutoFit/>
          </a:bodyPr>
          <a:lstStyle/>
          <a:p>
            <a:r>
              <a:rPr lang="en-US" dirty="0"/>
              <a:t>UK</a:t>
            </a:r>
          </a:p>
        </p:txBody>
      </p:sp>
      <p:sp>
        <p:nvSpPr>
          <p:cNvPr id="20" name="TextBox 19">
            <a:extLst>
              <a:ext uri="{FF2B5EF4-FFF2-40B4-BE49-F238E27FC236}">
                <a16:creationId xmlns:a16="http://schemas.microsoft.com/office/drawing/2014/main" id="{C3DFA4D2-7D10-CF43-9F6A-52EA88C49D82}"/>
              </a:ext>
            </a:extLst>
          </p:cNvPr>
          <p:cNvSpPr txBox="1"/>
          <p:nvPr/>
        </p:nvSpPr>
        <p:spPr>
          <a:xfrm>
            <a:off x="2732868" y="775197"/>
            <a:ext cx="6726264" cy="584775"/>
          </a:xfrm>
          <a:prstGeom prst="rect">
            <a:avLst/>
          </a:prstGeom>
          <a:noFill/>
        </p:spPr>
        <p:txBody>
          <a:bodyPr wrap="square" rtlCol="0">
            <a:spAutoFit/>
          </a:bodyPr>
          <a:lstStyle/>
          <a:p>
            <a:r>
              <a:rPr lang="en-US" sz="3200" dirty="0"/>
              <a:t>Intra and International Collaborations</a:t>
            </a:r>
          </a:p>
        </p:txBody>
      </p:sp>
      <p:sp>
        <p:nvSpPr>
          <p:cNvPr id="21" name="TextBox 20">
            <a:extLst>
              <a:ext uri="{FF2B5EF4-FFF2-40B4-BE49-F238E27FC236}">
                <a16:creationId xmlns:a16="http://schemas.microsoft.com/office/drawing/2014/main" id="{19E2F4DE-F0ED-734C-8CBC-12E08CACFAE1}"/>
              </a:ext>
            </a:extLst>
          </p:cNvPr>
          <p:cNvSpPr txBox="1"/>
          <p:nvPr/>
        </p:nvSpPr>
        <p:spPr>
          <a:xfrm>
            <a:off x="9947329" y="562265"/>
            <a:ext cx="1493768" cy="646331"/>
          </a:xfrm>
          <a:prstGeom prst="rect">
            <a:avLst/>
          </a:prstGeom>
          <a:noFill/>
        </p:spPr>
        <p:txBody>
          <a:bodyPr wrap="square" rtlCol="0">
            <a:spAutoFit/>
          </a:bodyPr>
          <a:lstStyle/>
          <a:p>
            <a:pPr algn="ctr"/>
            <a:r>
              <a:rPr lang="en-US" dirty="0"/>
              <a:t>Unreported Affiliation</a:t>
            </a:r>
          </a:p>
        </p:txBody>
      </p:sp>
      <p:sp>
        <p:nvSpPr>
          <p:cNvPr id="13" name="TextBox 12">
            <a:extLst>
              <a:ext uri="{FF2B5EF4-FFF2-40B4-BE49-F238E27FC236}">
                <a16:creationId xmlns:a16="http://schemas.microsoft.com/office/drawing/2014/main" id="{3F9D3D20-4511-0144-87BB-D0B35E2603EF}"/>
              </a:ext>
            </a:extLst>
          </p:cNvPr>
          <p:cNvSpPr txBox="1"/>
          <p:nvPr/>
        </p:nvSpPr>
        <p:spPr>
          <a:xfrm>
            <a:off x="237575" y="6457950"/>
            <a:ext cx="5179201" cy="369332"/>
          </a:xfrm>
          <a:prstGeom prst="rect">
            <a:avLst/>
          </a:prstGeom>
          <a:solidFill>
            <a:schemeClr val="bg1">
              <a:alpha val="75000"/>
            </a:schemeClr>
          </a:solidFill>
          <a:ln w="38100" cmpd="sng">
            <a:solidFill>
              <a:schemeClr val="tx1"/>
            </a:solidFill>
            <a:extLst>
              <a:ext uri="{C807C97D-BFC1-408E-A445-0C87EB9F89A2}">
                <ask:lineSketchStyleProps xmlns:ask="http://schemas.microsoft.com/office/drawing/2018/sketchyshapes" sd="1219033472">
                  <a:custGeom>
                    <a:avLst/>
                    <a:gdLst>
                      <a:gd name="connsiteX0" fmla="*/ 0 w 5459104"/>
                      <a:gd name="connsiteY0" fmla="*/ 0 h 923330"/>
                      <a:gd name="connsiteX1" fmla="*/ 5459104 w 5459104"/>
                      <a:gd name="connsiteY1" fmla="*/ 0 h 923330"/>
                      <a:gd name="connsiteX2" fmla="*/ 5459104 w 5459104"/>
                      <a:gd name="connsiteY2" fmla="*/ 923330 h 923330"/>
                      <a:gd name="connsiteX3" fmla="*/ 0 w 5459104"/>
                      <a:gd name="connsiteY3" fmla="*/ 923330 h 923330"/>
                      <a:gd name="connsiteX4" fmla="*/ 0 w 5459104"/>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104" h="923330" fill="none" extrusionOk="0">
                        <a:moveTo>
                          <a:pt x="0" y="0"/>
                        </a:moveTo>
                        <a:cubicBezTo>
                          <a:pt x="2004430" y="-49533"/>
                          <a:pt x="3167458" y="-14809"/>
                          <a:pt x="5459104" y="0"/>
                        </a:cubicBezTo>
                        <a:cubicBezTo>
                          <a:pt x="5498505" y="424377"/>
                          <a:pt x="5415261" y="732232"/>
                          <a:pt x="5459104" y="923330"/>
                        </a:cubicBezTo>
                        <a:cubicBezTo>
                          <a:pt x="4905719" y="875099"/>
                          <a:pt x="2324581" y="1007785"/>
                          <a:pt x="0" y="923330"/>
                        </a:cubicBezTo>
                        <a:cubicBezTo>
                          <a:pt x="38224" y="756041"/>
                          <a:pt x="-55899" y="456436"/>
                          <a:pt x="0" y="0"/>
                        </a:cubicBezTo>
                        <a:close/>
                      </a:path>
                      <a:path w="5459104" h="923330" stroke="0" extrusionOk="0">
                        <a:moveTo>
                          <a:pt x="0" y="0"/>
                        </a:moveTo>
                        <a:cubicBezTo>
                          <a:pt x="989526" y="118645"/>
                          <a:pt x="3272699" y="116012"/>
                          <a:pt x="5459104" y="0"/>
                        </a:cubicBezTo>
                        <a:cubicBezTo>
                          <a:pt x="5519399" y="381580"/>
                          <a:pt x="5473664" y="685430"/>
                          <a:pt x="5459104" y="923330"/>
                        </a:cubicBezTo>
                        <a:cubicBezTo>
                          <a:pt x="4230124" y="1057930"/>
                          <a:pt x="1149731" y="766134"/>
                          <a:pt x="0" y="923330"/>
                        </a:cubicBezTo>
                        <a:cubicBezTo>
                          <a:pt x="-30048" y="745367"/>
                          <a:pt x="-893" y="214319"/>
                          <a:pt x="0" y="0"/>
                        </a:cubicBezTo>
                        <a:close/>
                      </a:path>
                    </a:pathLst>
                  </a:custGeom>
                  <ask:type>
                    <ask:lineSketchNone/>
                  </ask:type>
                </ask:lineSketchStyleProps>
              </a:ext>
            </a:extLst>
          </a:ln>
        </p:spPr>
        <p:txBody>
          <a:bodyPr wrap="square" rtlCol="0">
            <a:spAutoFit/>
          </a:bodyPr>
          <a:lstStyle/>
          <a:p>
            <a:r>
              <a:rPr lang="en-US" dirty="0" err="1"/>
              <a:t>Igraph</a:t>
            </a:r>
            <a:r>
              <a:rPr lang="en-US" dirty="0"/>
              <a:t> package in R, </a:t>
            </a:r>
            <a:r>
              <a:rPr lang="en-US" dirty="0" err="1"/>
              <a:t>Sardi</a:t>
            </a:r>
            <a:r>
              <a:rPr lang="en-US" dirty="0"/>
              <a:t>, G., and T. </a:t>
            </a:r>
            <a:r>
              <a:rPr lang="en-US" dirty="0" err="1"/>
              <a:t>Nepusz</a:t>
            </a:r>
            <a:r>
              <a:rPr lang="en-US" dirty="0"/>
              <a:t>. 2006. </a:t>
            </a:r>
            <a:endParaRPr lang="en-NZ" dirty="0"/>
          </a:p>
        </p:txBody>
      </p:sp>
    </p:spTree>
    <p:extLst>
      <p:ext uri="{BB962C8B-B14F-4D97-AF65-F5344CB8AC3E}">
        <p14:creationId xmlns:p14="http://schemas.microsoft.com/office/powerpoint/2010/main" val="717491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A picture containing water, fish, sitting, swimming&#10;&#10;Description automatically generated">
            <a:extLst>
              <a:ext uri="{FF2B5EF4-FFF2-40B4-BE49-F238E27FC236}">
                <a16:creationId xmlns:a16="http://schemas.microsoft.com/office/drawing/2014/main" id="{D1BAE1E4-A566-1749-BA79-EAB0F92E6097}"/>
              </a:ext>
            </a:extLst>
          </p:cNvPr>
          <p:cNvPicPr>
            <a:picLocks noGrp="1" noChangeAspect="1"/>
          </p:cNvPicPr>
          <p:nvPr>
            <p:ph idx="4294967295"/>
          </p:nvPr>
        </p:nvPicPr>
        <p:blipFill>
          <a:blip r:embed="rId3"/>
          <a:stretch>
            <a:fillRect/>
          </a:stretch>
        </p:blipFill>
        <p:spPr>
          <a:xfrm>
            <a:off x="0" y="15673"/>
            <a:ext cx="12192000" cy="6821963"/>
          </a:xfrm>
          <a:prstGeom prst="rect">
            <a:avLst/>
          </a:prstGeom>
        </p:spPr>
      </p:pic>
      <p:pic>
        <p:nvPicPr>
          <p:cNvPr id="17" name="Content Placeholder 4" descr="A picture containing food&#10;&#10;Description automatically generated">
            <a:extLst>
              <a:ext uri="{FF2B5EF4-FFF2-40B4-BE49-F238E27FC236}">
                <a16:creationId xmlns:a16="http://schemas.microsoft.com/office/drawing/2014/main" id="{A80F6887-861E-854F-921B-92D0EF794077}"/>
              </a:ext>
            </a:extLst>
          </p:cNvPr>
          <p:cNvPicPr>
            <a:picLocks noChangeAspect="1"/>
          </p:cNvPicPr>
          <p:nvPr/>
        </p:nvPicPr>
        <p:blipFill rotWithShape="1">
          <a:blip r:embed="rId4"/>
          <a:srcRect t="-737" b="1"/>
          <a:stretch/>
        </p:blipFill>
        <p:spPr>
          <a:xfrm>
            <a:off x="6096000" y="1435929"/>
            <a:ext cx="5917148" cy="5254545"/>
          </a:xfrm>
          <a:prstGeom prst="ellipse">
            <a:avLst/>
          </a:prstGeom>
        </p:spPr>
      </p:pic>
      <p:pic>
        <p:nvPicPr>
          <p:cNvPr id="18" name="Content Placeholder 8" descr="A screenshot of a cell phone&#10;&#10;Description automatically generated">
            <a:extLst>
              <a:ext uri="{FF2B5EF4-FFF2-40B4-BE49-F238E27FC236}">
                <a16:creationId xmlns:a16="http://schemas.microsoft.com/office/drawing/2014/main" id="{916C189C-AACC-BB49-8253-3761069522CB}"/>
              </a:ext>
            </a:extLst>
          </p:cNvPr>
          <p:cNvPicPr>
            <a:picLocks noChangeAspect="1"/>
          </p:cNvPicPr>
          <p:nvPr/>
        </p:nvPicPr>
        <p:blipFill rotWithShape="1">
          <a:blip r:embed="rId5"/>
          <a:srcRect l="12768" b="5137"/>
          <a:stretch/>
        </p:blipFill>
        <p:spPr>
          <a:xfrm>
            <a:off x="582097" y="714455"/>
            <a:ext cx="5335052" cy="4594146"/>
          </a:xfrm>
          <a:prstGeom prst="ellipse">
            <a:avLst/>
          </a:prstGeom>
        </p:spPr>
      </p:pic>
      <p:sp>
        <p:nvSpPr>
          <p:cNvPr id="2" name="Rectangle 1">
            <a:extLst>
              <a:ext uri="{FF2B5EF4-FFF2-40B4-BE49-F238E27FC236}">
                <a16:creationId xmlns:a16="http://schemas.microsoft.com/office/drawing/2014/main" id="{FD158F10-CD45-E848-85B3-8445836C017E}"/>
              </a:ext>
            </a:extLst>
          </p:cNvPr>
          <p:cNvSpPr/>
          <p:nvPr/>
        </p:nvSpPr>
        <p:spPr>
          <a:xfrm rot="2019987">
            <a:off x="59215" y="4270971"/>
            <a:ext cx="3204724" cy="923330"/>
          </a:xfrm>
          <a:prstGeom prst="rect">
            <a:avLst/>
          </a:prstGeom>
          <a:noFill/>
        </p:spPr>
        <p:txBody>
          <a:bodyPr wrap="none" lIns="91440" tIns="45720" rIns="91440" bIns="45720">
            <a:prstTxWarp prst="textArchDown">
              <a:avLst>
                <a:gd name="adj" fmla="val 21210652"/>
              </a:avLst>
            </a:prstTxWarp>
            <a:spAutoFit/>
          </a:bodyPr>
          <a:lstStyle/>
          <a:p>
            <a:pPr algn="ctr"/>
            <a:r>
              <a:rPr lang="en-GB" sz="4400" b="0" cap="none" spc="0" dirty="0">
                <a:ln w="0"/>
                <a:solidFill>
                  <a:schemeClr val="bg1"/>
                </a:solidFill>
                <a:effectLst>
                  <a:outerShdw blurRad="38100" dist="19050" dir="2700000" algn="tl" rotWithShape="0">
                    <a:schemeClr val="dk1">
                      <a:alpha val="40000"/>
                    </a:schemeClr>
                  </a:outerShdw>
                </a:effectLst>
              </a:rPr>
              <a:t>1970-2009</a:t>
            </a:r>
          </a:p>
        </p:txBody>
      </p:sp>
      <p:sp>
        <p:nvSpPr>
          <p:cNvPr id="5" name="Rectangle 4">
            <a:extLst>
              <a:ext uri="{FF2B5EF4-FFF2-40B4-BE49-F238E27FC236}">
                <a16:creationId xmlns:a16="http://schemas.microsoft.com/office/drawing/2014/main" id="{5274A548-E55E-C74A-9025-09BFCD1578D8}"/>
              </a:ext>
            </a:extLst>
          </p:cNvPr>
          <p:cNvSpPr/>
          <p:nvPr/>
        </p:nvSpPr>
        <p:spPr>
          <a:xfrm rot="1726969">
            <a:off x="9030342" y="1548675"/>
            <a:ext cx="3204724" cy="923330"/>
          </a:xfrm>
          <a:prstGeom prst="rect">
            <a:avLst/>
          </a:prstGeom>
          <a:noFill/>
        </p:spPr>
        <p:txBody>
          <a:bodyPr wrap="none" lIns="91440" tIns="45720" rIns="91440" bIns="45720">
            <a:prstTxWarp prst="textArchUp">
              <a:avLst>
                <a:gd name="adj" fmla="val 11425124"/>
              </a:avLst>
            </a:prstTxWarp>
            <a:spAutoFit/>
          </a:bodyPr>
          <a:lstStyle/>
          <a:p>
            <a:pPr algn="ctr"/>
            <a:r>
              <a:rPr lang="en-GB" sz="4400" b="0" cap="none" spc="0" dirty="0">
                <a:ln w="0"/>
                <a:solidFill>
                  <a:schemeClr val="bg1"/>
                </a:solidFill>
                <a:effectLst>
                  <a:outerShdw blurRad="38100" dist="19050" dir="2700000" algn="tl" rotWithShape="0">
                    <a:schemeClr val="dk1">
                      <a:alpha val="40000"/>
                    </a:schemeClr>
                  </a:outerShdw>
                </a:effectLst>
              </a:rPr>
              <a:t>2010-2019</a:t>
            </a:r>
          </a:p>
        </p:txBody>
      </p:sp>
      <p:sp>
        <p:nvSpPr>
          <p:cNvPr id="13" name="TextBox 12">
            <a:extLst>
              <a:ext uri="{FF2B5EF4-FFF2-40B4-BE49-F238E27FC236}">
                <a16:creationId xmlns:a16="http://schemas.microsoft.com/office/drawing/2014/main" id="{E2768F27-FBDE-5C43-BFC1-A6B0CEFE2370}"/>
              </a:ext>
            </a:extLst>
          </p:cNvPr>
          <p:cNvSpPr txBox="1"/>
          <p:nvPr/>
        </p:nvSpPr>
        <p:spPr>
          <a:xfrm>
            <a:off x="237576" y="6457950"/>
            <a:ext cx="5335052" cy="379686"/>
          </a:xfrm>
          <a:prstGeom prst="rect">
            <a:avLst/>
          </a:prstGeom>
          <a:solidFill>
            <a:schemeClr val="bg1">
              <a:alpha val="75000"/>
            </a:schemeClr>
          </a:solidFill>
          <a:ln w="38100" cmpd="sng">
            <a:solidFill>
              <a:schemeClr val="tx1"/>
            </a:solidFill>
            <a:extLst>
              <a:ext uri="{C807C97D-BFC1-408E-A445-0C87EB9F89A2}">
                <ask:lineSketchStyleProps xmlns:ask="http://schemas.microsoft.com/office/drawing/2018/sketchyshapes" sd="1219033472">
                  <a:custGeom>
                    <a:avLst/>
                    <a:gdLst>
                      <a:gd name="connsiteX0" fmla="*/ 0 w 5459104"/>
                      <a:gd name="connsiteY0" fmla="*/ 0 h 923330"/>
                      <a:gd name="connsiteX1" fmla="*/ 5459104 w 5459104"/>
                      <a:gd name="connsiteY1" fmla="*/ 0 h 923330"/>
                      <a:gd name="connsiteX2" fmla="*/ 5459104 w 5459104"/>
                      <a:gd name="connsiteY2" fmla="*/ 923330 h 923330"/>
                      <a:gd name="connsiteX3" fmla="*/ 0 w 5459104"/>
                      <a:gd name="connsiteY3" fmla="*/ 923330 h 923330"/>
                      <a:gd name="connsiteX4" fmla="*/ 0 w 5459104"/>
                      <a:gd name="connsiteY4" fmla="*/ 0 h 923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104" h="923330" fill="none" extrusionOk="0">
                        <a:moveTo>
                          <a:pt x="0" y="0"/>
                        </a:moveTo>
                        <a:cubicBezTo>
                          <a:pt x="2004430" y="-49533"/>
                          <a:pt x="3167458" y="-14809"/>
                          <a:pt x="5459104" y="0"/>
                        </a:cubicBezTo>
                        <a:cubicBezTo>
                          <a:pt x="5498505" y="424377"/>
                          <a:pt x="5415261" y="732232"/>
                          <a:pt x="5459104" y="923330"/>
                        </a:cubicBezTo>
                        <a:cubicBezTo>
                          <a:pt x="4905719" y="875099"/>
                          <a:pt x="2324581" y="1007785"/>
                          <a:pt x="0" y="923330"/>
                        </a:cubicBezTo>
                        <a:cubicBezTo>
                          <a:pt x="38224" y="756041"/>
                          <a:pt x="-55899" y="456436"/>
                          <a:pt x="0" y="0"/>
                        </a:cubicBezTo>
                        <a:close/>
                      </a:path>
                      <a:path w="5459104" h="923330" stroke="0" extrusionOk="0">
                        <a:moveTo>
                          <a:pt x="0" y="0"/>
                        </a:moveTo>
                        <a:cubicBezTo>
                          <a:pt x="989526" y="118645"/>
                          <a:pt x="3272699" y="116012"/>
                          <a:pt x="5459104" y="0"/>
                        </a:cubicBezTo>
                        <a:cubicBezTo>
                          <a:pt x="5519399" y="381580"/>
                          <a:pt x="5473664" y="685430"/>
                          <a:pt x="5459104" y="923330"/>
                        </a:cubicBezTo>
                        <a:cubicBezTo>
                          <a:pt x="4230124" y="1057930"/>
                          <a:pt x="1149731" y="766134"/>
                          <a:pt x="0" y="923330"/>
                        </a:cubicBezTo>
                        <a:cubicBezTo>
                          <a:pt x="-30048" y="745367"/>
                          <a:pt x="-893" y="214319"/>
                          <a:pt x="0" y="0"/>
                        </a:cubicBezTo>
                        <a:close/>
                      </a:path>
                    </a:pathLst>
                  </a:custGeom>
                  <ask:type>
                    <ask:lineSketchNone/>
                  </ask:type>
                </ask:lineSketchStyleProps>
              </a:ext>
            </a:extLst>
          </a:ln>
        </p:spPr>
        <p:txBody>
          <a:bodyPr wrap="square" rtlCol="0">
            <a:spAutoFit/>
          </a:bodyPr>
          <a:lstStyle/>
          <a:p>
            <a:r>
              <a:rPr lang="en-AU" dirty="0"/>
              <a:t>Wordcloud2 package in R</a:t>
            </a:r>
            <a:r>
              <a:rPr lang="en-AU" b="1" dirty="0"/>
              <a:t>. </a:t>
            </a:r>
            <a:r>
              <a:rPr lang="en-US" dirty="0"/>
              <a:t>Lang, D., and G. </a:t>
            </a:r>
            <a:r>
              <a:rPr lang="en-US" dirty="0" err="1"/>
              <a:t>Chien</a:t>
            </a:r>
            <a:r>
              <a:rPr lang="en-US" dirty="0"/>
              <a:t>. 2018</a:t>
            </a:r>
            <a:r>
              <a:rPr lang="en-NZ" dirty="0"/>
              <a:t> </a:t>
            </a:r>
            <a:endParaRPr lang="en-AU" b="1" dirty="0"/>
          </a:p>
        </p:txBody>
      </p:sp>
      <p:sp>
        <p:nvSpPr>
          <p:cNvPr id="14" name="TextBox 13">
            <a:extLst>
              <a:ext uri="{FF2B5EF4-FFF2-40B4-BE49-F238E27FC236}">
                <a16:creationId xmlns:a16="http://schemas.microsoft.com/office/drawing/2014/main" id="{4FF03C86-EC93-0347-94C7-16C0F6884B00}"/>
              </a:ext>
            </a:extLst>
          </p:cNvPr>
          <p:cNvSpPr txBox="1"/>
          <p:nvPr/>
        </p:nvSpPr>
        <p:spPr>
          <a:xfrm>
            <a:off x="4469320" y="276479"/>
            <a:ext cx="3253360" cy="584775"/>
          </a:xfrm>
          <a:prstGeom prst="rect">
            <a:avLst/>
          </a:prstGeom>
          <a:solidFill>
            <a:schemeClr val="bg1">
              <a:alpha val="80000"/>
            </a:schemeClr>
          </a:solidFill>
          <a:ln>
            <a:solidFill>
              <a:schemeClr val="tx1"/>
            </a:solidFill>
          </a:ln>
        </p:spPr>
        <p:txBody>
          <a:bodyPr wrap="square" rtlCol="0">
            <a:spAutoFit/>
          </a:bodyPr>
          <a:lstStyle/>
          <a:p>
            <a:pPr algn="ctr"/>
            <a:r>
              <a:rPr lang="en-US" sz="3200" dirty="0"/>
              <a:t>Author Keywords</a:t>
            </a:r>
          </a:p>
        </p:txBody>
      </p:sp>
    </p:spTree>
    <p:extLst>
      <p:ext uri="{BB962C8B-B14F-4D97-AF65-F5344CB8AC3E}">
        <p14:creationId xmlns:p14="http://schemas.microsoft.com/office/powerpoint/2010/main" val="2062791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outdoor, rock, grass, mountain&#10;&#10;Description automatically generated">
            <a:extLst>
              <a:ext uri="{FF2B5EF4-FFF2-40B4-BE49-F238E27FC236}">
                <a16:creationId xmlns:a16="http://schemas.microsoft.com/office/drawing/2014/main" id="{1AADADC9-3A17-BC44-9AF8-0887F947AEA7}"/>
              </a:ext>
            </a:extLst>
          </p:cNvPr>
          <p:cNvPicPr>
            <a:picLocks noGrp="1" noChangeAspect="1"/>
          </p:cNvPicPr>
          <p:nvPr>
            <p:ph idx="1"/>
          </p:nvPr>
        </p:nvPicPr>
        <p:blipFill>
          <a:blip r:embed="rId3"/>
          <a:stretch>
            <a:fillRect/>
          </a:stretch>
        </p:blipFill>
        <p:spPr>
          <a:xfrm>
            <a:off x="0" y="-52546"/>
            <a:ext cx="12191999" cy="6910546"/>
          </a:xfrm>
        </p:spPr>
      </p:pic>
      <p:sp>
        <p:nvSpPr>
          <p:cNvPr id="6" name="TextBox 5">
            <a:extLst>
              <a:ext uri="{FF2B5EF4-FFF2-40B4-BE49-F238E27FC236}">
                <a16:creationId xmlns:a16="http://schemas.microsoft.com/office/drawing/2014/main" id="{58E107F6-1CB0-224B-9966-BADBA03EE684}"/>
              </a:ext>
            </a:extLst>
          </p:cNvPr>
          <p:cNvSpPr txBox="1"/>
          <p:nvPr/>
        </p:nvSpPr>
        <p:spPr>
          <a:xfrm>
            <a:off x="354518" y="301049"/>
            <a:ext cx="6179631" cy="1077218"/>
          </a:xfrm>
          <a:prstGeom prst="rect">
            <a:avLst/>
          </a:prstGeom>
          <a:solidFill>
            <a:schemeClr val="bg1">
              <a:alpha val="80000"/>
            </a:schemeClr>
          </a:solidFill>
          <a:ln>
            <a:solidFill>
              <a:schemeClr val="tx1"/>
            </a:solidFill>
          </a:ln>
        </p:spPr>
        <p:txBody>
          <a:bodyPr wrap="square" rtlCol="0">
            <a:spAutoFit/>
          </a:bodyPr>
          <a:lstStyle/>
          <a:p>
            <a:pPr algn="ctr"/>
            <a:r>
              <a:rPr lang="en-US" sz="3200" dirty="0"/>
              <a:t>Discussion and </a:t>
            </a:r>
          </a:p>
          <a:p>
            <a:pPr algn="ctr"/>
            <a:r>
              <a:rPr lang="en-US" sz="3200" dirty="0"/>
              <a:t>Suggestions for Further Analysis</a:t>
            </a:r>
          </a:p>
        </p:txBody>
      </p:sp>
      <p:sp>
        <p:nvSpPr>
          <p:cNvPr id="7" name="TextBox 6">
            <a:extLst>
              <a:ext uri="{FF2B5EF4-FFF2-40B4-BE49-F238E27FC236}">
                <a16:creationId xmlns:a16="http://schemas.microsoft.com/office/drawing/2014/main" id="{4391F58E-03DE-4C48-A38E-997640D50827}"/>
              </a:ext>
            </a:extLst>
          </p:cNvPr>
          <p:cNvSpPr txBox="1"/>
          <p:nvPr/>
        </p:nvSpPr>
        <p:spPr>
          <a:xfrm>
            <a:off x="1981199" y="1731862"/>
            <a:ext cx="4686301" cy="954107"/>
          </a:xfrm>
          <a:prstGeom prst="rect">
            <a:avLst/>
          </a:prstGeom>
          <a:solidFill>
            <a:schemeClr val="bg1">
              <a:alpha val="80000"/>
            </a:schemeClr>
          </a:solidFill>
          <a:ln>
            <a:solidFill>
              <a:schemeClr val="tx1"/>
            </a:solidFill>
          </a:ln>
        </p:spPr>
        <p:txBody>
          <a:bodyPr wrap="square" rtlCol="0">
            <a:spAutoFit/>
          </a:bodyPr>
          <a:lstStyle/>
          <a:p>
            <a:r>
              <a:rPr lang="en-US" sz="2800" dirty="0"/>
              <a:t>Quantify changes in keywords, map topics to research cluster </a:t>
            </a:r>
          </a:p>
        </p:txBody>
      </p:sp>
      <p:sp>
        <p:nvSpPr>
          <p:cNvPr id="8" name="TextBox 7">
            <a:extLst>
              <a:ext uri="{FF2B5EF4-FFF2-40B4-BE49-F238E27FC236}">
                <a16:creationId xmlns:a16="http://schemas.microsoft.com/office/drawing/2014/main" id="{922F902F-9FD7-4949-AAD4-66D196DE0F4B}"/>
              </a:ext>
            </a:extLst>
          </p:cNvPr>
          <p:cNvSpPr txBox="1"/>
          <p:nvPr/>
        </p:nvSpPr>
        <p:spPr>
          <a:xfrm>
            <a:off x="1981199" y="3217925"/>
            <a:ext cx="4114801" cy="954107"/>
          </a:xfrm>
          <a:prstGeom prst="rect">
            <a:avLst/>
          </a:prstGeom>
          <a:solidFill>
            <a:schemeClr val="bg1">
              <a:alpha val="80000"/>
            </a:schemeClr>
          </a:solidFill>
          <a:ln>
            <a:solidFill>
              <a:schemeClr val="tx1"/>
            </a:solidFill>
          </a:ln>
        </p:spPr>
        <p:txBody>
          <a:bodyPr wrap="square" rtlCol="0">
            <a:spAutoFit/>
          </a:bodyPr>
          <a:lstStyle/>
          <a:p>
            <a:r>
              <a:rPr lang="en-US" sz="2800" dirty="0"/>
              <a:t>Location of research sites compared to institutions</a:t>
            </a:r>
          </a:p>
        </p:txBody>
      </p:sp>
      <p:sp>
        <p:nvSpPr>
          <p:cNvPr id="9" name="TextBox 8">
            <a:extLst>
              <a:ext uri="{FF2B5EF4-FFF2-40B4-BE49-F238E27FC236}">
                <a16:creationId xmlns:a16="http://schemas.microsoft.com/office/drawing/2014/main" id="{33B4A889-D1D5-1C4D-9D93-322083811094}"/>
              </a:ext>
            </a:extLst>
          </p:cNvPr>
          <p:cNvSpPr txBox="1"/>
          <p:nvPr/>
        </p:nvSpPr>
        <p:spPr>
          <a:xfrm>
            <a:off x="1981199" y="4863651"/>
            <a:ext cx="4991101" cy="954107"/>
          </a:xfrm>
          <a:prstGeom prst="rect">
            <a:avLst/>
          </a:prstGeom>
          <a:solidFill>
            <a:schemeClr val="bg1">
              <a:alpha val="80000"/>
            </a:schemeClr>
          </a:solidFill>
          <a:ln>
            <a:solidFill>
              <a:schemeClr val="tx1"/>
            </a:solidFill>
          </a:ln>
        </p:spPr>
        <p:txBody>
          <a:bodyPr wrap="square" rtlCol="0">
            <a:spAutoFit/>
          </a:bodyPr>
          <a:lstStyle/>
          <a:p>
            <a:r>
              <a:rPr lang="en-US" sz="2800" dirty="0"/>
              <a:t>Explore one topic area to assess patterns in research and policy</a:t>
            </a:r>
          </a:p>
        </p:txBody>
      </p:sp>
    </p:spTree>
    <p:extLst>
      <p:ext uri="{BB962C8B-B14F-4D97-AF65-F5344CB8AC3E}">
        <p14:creationId xmlns:p14="http://schemas.microsoft.com/office/powerpoint/2010/main" val="266596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TotalTime>
  <Words>1406</Words>
  <Application>Microsoft Macintosh PowerPoint</Application>
  <PresentationFormat>Widescreen</PresentationFormat>
  <Paragraphs>102</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Garamond</vt:lpstr>
      <vt:lpstr>Office Theme</vt:lpstr>
      <vt:lpstr>Marine Pollution: Global issue, clustered research?  Brie Sherow</vt:lpstr>
      <vt:lpstr>Marine pollution is a global issue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Marine Pollution: Global issue, clustered research?  Brie Sherow</dc:title>
  <dc:creator>Brie Sherow</dc:creator>
  <cp:lastModifiedBy>Brie Sherow</cp:lastModifiedBy>
  <cp:revision>16</cp:revision>
  <dcterms:created xsi:type="dcterms:W3CDTF">2020-07-26T20:13:24Z</dcterms:created>
  <dcterms:modified xsi:type="dcterms:W3CDTF">2020-07-28T23:38:44Z</dcterms:modified>
</cp:coreProperties>
</file>